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4" r:id="rId6"/>
    <p:sldId id="264" r:id="rId7"/>
    <p:sldId id="262" r:id="rId8"/>
    <p:sldId id="282" r:id="rId9"/>
    <p:sldId id="261" r:id="rId10"/>
    <p:sldId id="285" r:id="rId11"/>
    <p:sldId id="265" r:id="rId12"/>
    <p:sldId id="267" r:id="rId13"/>
    <p:sldId id="268" r:id="rId14"/>
    <p:sldId id="286" r:id="rId15"/>
    <p:sldId id="269" r:id="rId16"/>
    <p:sldId id="270" r:id="rId17"/>
    <p:sldId id="271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41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70933" y="1"/>
            <a:ext cx="5037667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565" y="914401"/>
            <a:ext cx="9262836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8985" y="4402667"/>
            <a:ext cx="7683417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6248401"/>
            <a:ext cx="1524000" cy="365125"/>
          </a:xfrm>
        </p:spPr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70933" y="3771900"/>
            <a:ext cx="48260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747185" y="3867150"/>
            <a:ext cx="82551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29613502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242317"/>
            <a:ext cx="10272889" cy="640079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512" y="1563624"/>
            <a:ext cx="10272889" cy="3332816"/>
          </a:xfrm>
        </p:spPr>
        <p:txBody>
          <a:bodyPr anchor="ctr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11074400" y="6477000"/>
            <a:ext cx="812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fld id="{09037DC0-086B-4903-AE09-DACB552AC4D6}" type="slidenum">
              <a:rPr lang="en-US" altLang="en-US" sz="1200" b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4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328" y="2666999"/>
            <a:ext cx="8933073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9331" y="5027070"/>
            <a:ext cx="893306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1090" y="6116071"/>
            <a:ext cx="551311" cy="365125"/>
          </a:xfrm>
        </p:spPr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3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685802"/>
            <a:ext cx="10272889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9511" y="2667000"/>
            <a:ext cx="4986528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5872" y="2667000"/>
            <a:ext cx="4986528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11074400" y="6477000"/>
            <a:ext cx="812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fld id="{09037DC0-086B-4903-AE09-DACB552AC4D6}" type="slidenum">
              <a:rPr lang="en-US" altLang="en-US" sz="1200" b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7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642" y="1408176"/>
            <a:ext cx="46083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697" y="2091753"/>
            <a:ext cx="4896331" cy="2665259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2280" y="1416643"/>
            <a:ext cx="462374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9688" y="2091753"/>
            <a:ext cx="4896331" cy="2665259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11074400" y="6477000"/>
            <a:ext cx="812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fld id="{09037DC0-086B-4903-AE09-DACB552AC4D6}" type="slidenum">
              <a:rPr lang="en-US" altLang="en-US" sz="1200" b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8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0622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1"/>
            <a:ext cx="2842684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0190" y="86869"/>
            <a:ext cx="10272889" cy="9509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5833" y="1671256"/>
            <a:ext cx="10272888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31090" y="6116071"/>
            <a:ext cx="551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588000" y="3108325"/>
            <a:ext cx="65193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0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accent6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 Linear 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Rate of Change and Slope </a:t>
            </a:r>
          </a:p>
          <a:p>
            <a:r>
              <a:rPr lang="en-US" sz="1200" i="1" dirty="0"/>
              <a:t>All slides in this presentations are based on the book  Functions, Data and Models, S.P. Gordon and F. S Gordon</a:t>
            </a:r>
            <a:br>
              <a:rPr lang="en-US" sz="1200" i="1" dirty="0"/>
            </a:br>
            <a:r>
              <a:rPr lang="en-US" sz="1200" i="1" dirty="0"/>
              <a:t>ISBN 978-0-88385-767-0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94002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Lines That Don’t Pass through the Origin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9E96F6-8CE1-4513-8154-87614CB0A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714" t="51089" r="32571" b="16317"/>
          <a:stretch/>
        </p:blipFill>
        <p:spPr>
          <a:xfrm>
            <a:off x="7098824" y="1347149"/>
            <a:ext cx="4814851" cy="25429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962C7C-6251-4E6D-8409-BC762109824F}"/>
              </a:ext>
            </a:extLst>
          </p:cNvPr>
          <p:cNvSpPr txBox="1"/>
          <p:nvPr/>
        </p:nvSpPr>
        <p:spPr>
          <a:xfrm>
            <a:off x="1715589" y="1027608"/>
            <a:ext cx="84821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Consider a line y = mx + b  where m is the slope and b is a constant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Now let’s graph: (see figure 3.6)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y = f(x) = 2x – 1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Y = g(x) = 2x + 1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Y = h(x) = 2x + 2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three lines are parallel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This occurs because the slope = 2 for each of the 3 lines.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Each line crosses the vertical axis at its value of b</a:t>
            </a:r>
          </a:p>
          <a:p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We call b the vertical intercept.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CD279F-A129-4E4B-ADD6-08ED337523AA}"/>
                  </a:ext>
                </a:extLst>
              </p:cNvPr>
              <p:cNvSpPr txBox="1"/>
              <p:nvPr/>
            </p:nvSpPr>
            <p:spPr>
              <a:xfrm>
                <a:off x="1715589" y="4772301"/>
                <a:ext cx="1001485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In general, for any linear function y = mx + b, the vertical intercept b represents the value of y when x is zero, because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∗0+</m:t>
                    </m:r>
                    <m:r>
                      <a:rPr lang="en-US" sz="24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vertical</m:t>
                    </m:r>
                    <m:r>
                      <a:rPr lang="en-US" sz="24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intercept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of zero (b = 0) corresponds to the special case y = mx, which is the equation of a line that passes through the origin.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CD279F-A129-4E4B-ADD6-08ED33752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89" y="4772301"/>
                <a:ext cx="10014857" cy="1569660"/>
              </a:xfrm>
              <a:prstGeom prst="rect">
                <a:avLst/>
              </a:prstGeom>
              <a:blipFill>
                <a:blip r:embed="rId3"/>
                <a:stretch>
                  <a:fillRect l="-913" t="-3113" r="-974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97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86D42-0FFB-874F-9A7D-59674BA76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426" y="0"/>
            <a:ext cx="10272889" cy="724987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283D7A-0581-433C-BBC3-9E0F70433E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57" t="33524" r="19072" b="29778"/>
          <a:stretch/>
        </p:blipFill>
        <p:spPr>
          <a:xfrm>
            <a:off x="1273789" y="1695994"/>
            <a:ext cx="10170161" cy="346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07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14C01C6-078B-4BB5-91E7-59E92CBB3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427" y="0"/>
            <a:ext cx="10272889" cy="661851"/>
          </a:xfrm>
        </p:spPr>
        <p:txBody>
          <a:bodyPr>
            <a:normAutofit fontScale="90000"/>
          </a:bodyPr>
          <a:lstStyle/>
          <a:p>
            <a:r>
              <a:rPr lang="en-US" dirty="0"/>
              <a:t>Slope Summary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02286F-4D6B-41B2-AE8E-FAEC48DB87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6" t="64695" r="26505" b="27551"/>
          <a:stretch/>
        </p:blipFill>
        <p:spPr bwMode="auto">
          <a:xfrm>
            <a:off x="1459427" y="1637212"/>
            <a:ext cx="9949664" cy="226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05542F-1095-4FFC-B4FE-62C9F3372659}"/>
              </a:ext>
            </a:extLst>
          </p:cNvPr>
          <p:cNvSpPr txBox="1"/>
          <p:nvPr/>
        </p:nvSpPr>
        <p:spPr>
          <a:xfrm>
            <a:off x="1459427" y="4328161"/>
            <a:ext cx="3347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www.desmos.com</a:t>
            </a:r>
          </a:p>
        </p:txBody>
      </p:sp>
    </p:spTree>
    <p:extLst>
      <p:ext uri="{BB962C8B-B14F-4D97-AF65-F5344CB8AC3E}">
        <p14:creationId xmlns:p14="http://schemas.microsoft.com/office/powerpoint/2010/main" val="182498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4753-62D5-894E-8F0B-A0D760645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1" y="0"/>
            <a:ext cx="10272889" cy="6270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3D3941-2EE0-4A50-BC9E-F657186126EB}"/>
                  </a:ext>
                </a:extLst>
              </p:cNvPr>
              <p:cNvSpPr txBox="1"/>
              <p:nvPr/>
            </p:nvSpPr>
            <p:spPr>
              <a:xfrm>
                <a:off x="4171550" y="892628"/>
                <a:ext cx="4548809" cy="10057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𝑟𝑖𝑠𝑒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𝑟𝑢𝑛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3D3941-2EE0-4A50-BC9E-F65718612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550" y="892628"/>
                <a:ext cx="4548809" cy="10057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AAB1713-A92F-4630-AE51-CD7D47902D06}"/>
              </a:ext>
            </a:extLst>
          </p:cNvPr>
          <p:cNvSpPr txBox="1"/>
          <p:nvPr/>
        </p:nvSpPr>
        <p:spPr>
          <a:xfrm>
            <a:off x="1454475" y="2023292"/>
            <a:ext cx="9527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Example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An electronics distributor charges stores the following costs, C, in dollars for MP3 players depending on the number n of units ordered by a store.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D14FDEA-5935-42C9-9DD3-6C3F1D2FFBF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98366245"/>
              </p:ext>
            </p:extLst>
          </p:nvPr>
        </p:nvGraphicFramePr>
        <p:xfrm>
          <a:off x="3749040" y="3425488"/>
          <a:ext cx="5808467" cy="889594"/>
        </p:xfrm>
        <a:graphic>
          <a:graphicData uri="http://schemas.openxmlformats.org/drawingml/2006/table">
            <a:tbl>
              <a:tblPr/>
              <a:tblGrid>
                <a:gridCol w="463937">
                  <a:extLst>
                    <a:ext uri="{9D8B030D-6E8A-4147-A177-3AD203B41FA5}">
                      <a16:colId xmlns:a16="http://schemas.microsoft.com/office/drawing/2014/main" val="3013302269"/>
                    </a:ext>
                  </a:extLst>
                </a:gridCol>
                <a:gridCol w="890755">
                  <a:extLst>
                    <a:ext uri="{9D8B030D-6E8A-4147-A177-3AD203B41FA5}">
                      <a16:colId xmlns:a16="http://schemas.microsoft.com/office/drawing/2014/main" val="894454940"/>
                    </a:ext>
                  </a:extLst>
                </a:gridCol>
                <a:gridCol w="890755">
                  <a:extLst>
                    <a:ext uri="{9D8B030D-6E8A-4147-A177-3AD203B41FA5}">
                      <a16:colId xmlns:a16="http://schemas.microsoft.com/office/drawing/2014/main" val="3535204583"/>
                    </a:ext>
                  </a:extLst>
                </a:gridCol>
                <a:gridCol w="890755">
                  <a:extLst>
                    <a:ext uri="{9D8B030D-6E8A-4147-A177-3AD203B41FA5}">
                      <a16:colId xmlns:a16="http://schemas.microsoft.com/office/drawing/2014/main" val="4057232526"/>
                    </a:ext>
                  </a:extLst>
                </a:gridCol>
                <a:gridCol w="890755">
                  <a:extLst>
                    <a:ext uri="{9D8B030D-6E8A-4147-A177-3AD203B41FA5}">
                      <a16:colId xmlns:a16="http://schemas.microsoft.com/office/drawing/2014/main" val="1280679444"/>
                    </a:ext>
                  </a:extLst>
                </a:gridCol>
                <a:gridCol w="890755">
                  <a:extLst>
                    <a:ext uri="{9D8B030D-6E8A-4147-A177-3AD203B41FA5}">
                      <a16:colId xmlns:a16="http://schemas.microsoft.com/office/drawing/2014/main" val="847980954"/>
                    </a:ext>
                  </a:extLst>
                </a:gridCol>
                <a:gridCol w="890755">
                  <a:extLst>
                    <a:ext uri="{9D8B030D-6E8A-4147-A177-3AD203B41FA5}">
                      <a16:colId xmlns:a16="http://schemas.microsoft.com/office/drawing/2014/main" val="2004410000"/>
                    </a:ext>
                  </a:extLst>
                </a:gridCol>
              </a:tblGrid>
              <a:tr h="444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819904"/>
                  </a:ext>
                </a:extLst>
              </a:tr>
              <a:tr h="444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08194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">
                <a:extLst>
                  <a:ext uri="{FF2B5EF4-FFF2-40B4-BE49-F238E27FC236}">
                    <a16:creationId xmlns:a16="http://schemas.microsoft.com/office/drawing/2014/main" id="{565CE1A7-15C9-482A-82E1-1093926981E4}"/>
                  </a:ext>
                </a:extLst>
              </p:cNvPr>
              <p:cNvSpPr txBox="1"/>
              <p:nvPr/>
            </p:nvSpPr>
            <p:spPr>
              <a:xfrm>
                <a:off x="17308852" y="6735054"/>
                <a:ext cx="152400" cy="17145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1100"/>
              </a:p>
            </p:txBody>
          </p:sp>
        </mc:Choice>
        <mc:Fallback xmlns="">
          <p:sp>
            <p:nvSpPr>
              <p:cNvPr id="14" name="TextBox 2">
                <a:extLst>
                  <a:ext uri="{FF2B5EF4-FFF2-40B4-BE49-F238E27FC236}">
                    <a16:creationId xmlns:a16="http://schemas.microsoft.com/office/drawing/2014/main" id="{565CE1A7-15C9-482A-82E1-109392698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8852" y="6735054"/>
                <a:ext cx="152400" cy="171450"/>
              </a:xfrm>
              <a:prstGeom prst="rect">
                <a:avLst/>
              </a:prstGeom>
              <a:blipFill>
                <a:blip r:embed="rId3"/>
                <a:stretch>
                  <a:fillRect l="-4000" r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3">
                <a:extLst>
                  <a:ext uri="{FF2B5EF4-FFF2-40B4-BE49-F238E27FC236}">
                    <a16:creationId xmlns:a16="http://schemas.microsoft.com/office/drawing/2014/main" id="{35F2B6D2-9FB6-4538-B992-FEF57B5BA080}"/>
                  </a:ext>
                </a:extLst>
              </p:cNvPr>
              <p:cNvSpPr txBox="1"/>
              <p:nvPr/>
            </p:nvSpPr>
            <p:spPr>
              <a:xfrm>
                <a:off x="17308852" y="6935079"/>
                <a:ext cx="152400" cy="17145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1100"/>
              </a:p>
            </p:txBody>
          </p:sp>
        </mc:Choice>
        <mc:Fallback xmlns="">
          <p:sp>
            <p:nvSpPr>
              <p:cNvPr id="15" name="TextBox 3">
                <a:extLst>
                  <a:ext uri="{FF2B5EF4-FFF2-40B4-BE49-F238E27FC236}">
                    <a16:creationId xmlns:a16="http://schemas.microsoft.com/office/drawing/2014/main" id="{35F2B6D2-9FB6-4538-B992-FEF57B5BA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8852" y="6935079"/>
                <a:ext cx="152400" cy="171450"/>
              </a:xfrm>
              <a:prstGeom prst="rect">
                <a:avLst/>
              </a:prstGeom>
              <a:blipFill>
                <a:blip r:embed="rId3"/>
                <a:stretch>
                  <a:fillRect l="-4000" r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E282C48-DBF8-4E6B-A44A-67579E2EF0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50684" y="3552394"/>
                <a:ext cx="1483215" cy="1260084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E282C48-DBF8-4E6B-A44A-67579E2EF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684" y="3552394"/>
                <a:ext cx="1483215" cy="12600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4BC15E0-EE18-4D86-9928-C7C51C1713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77806" y="3976211"/>
                <a:ext cx="1483215" cy="1260084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4BC15E0-EE18-4D86-9928-C7C51C171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7806" y="3976211"/>
                <a:ext cx="1483215" cy="12600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CA478B4-91DD-4280-AECD-28F96D2E15D8}"/>
              </a:ext>
            </a:extLst>
          </p:cNvPr>
          <p:cNvSpPr txBox="1"/>
          <p:nvPr/>
        </p:nvSpPr>
        <p:spPr>
          <a:xfrm>
            <a:off x="1587640" y="4537045"/>
            <a:ext cx="9994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Find the formula for the linear function that models the cost.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What is the practical meaning of the slope and the vertical intercept in this problem?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Suppose the distributor charged a customer $570. How many units did the store order?</a:t>
            </a:r>
          </a:p>
        </p:txBody>
      </p:sp>
    </p:spTree>
    <p:extLst>
      <p:ext uri="{BB962C8B-B14F-4D97-AF65-F5344CB8AC3E}">
        <p14:creationId xmlns:p14="http://schemas.microsoft.com/office/powerpoint/2010/main" val="48321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4753-62D5-894E-8F0B-A0D760645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1" y="0"/>
            <a:ext cx="10272889" cy="6270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Example 2 Solution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D14FDEA-5935-42C9-9DD3-6C3F1D2FFBF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49859165"/>
              </p:ext>
            </p:extLst>
          </p:nvPr>
        </p:nvGraphicFramePr>
        <p:xfrm>
          <a:off x="1309511" y="1110988"/>
          <a:ext cx="5808467" cy="872959"/>
        </p:xfrm>
        <a:graphic>
          <a:graphicData uri="http://schemas.openxmlformats.org/drawingml/2006/table">
            <a:tbl>
              <a:tblPr/>
              <a:tblGrid>
                <a:gridCol w="463937">
                  <a:extLst>
                    <a:ext uri="{9D8B030D-6E8A-4147-A177-3AD203B41FA5}">
                      <a16:colId xmlns:a16="http://schemas.microsoft.com/office/drawing/2014/main" val="3013302269"/>
                    </a:ext>
                  </a:extLst>
                </a:gridCol>
                <a:gridCol w="890755">
                  <a:extLst>
                    <a:ext uri="{9D8B030D-6E8A-4147-A177-3AD203B41FA5}">
                      <a16:colId xmlns:a16="http://schemas.microsoft.com/office/drawing/2014/main" val="894454940"/>
                    </a:ext>
                  </a:extLst>
                </a:gridCol>
                <a:gridCol w="890755">
                  <a:extLst>
                    <a:ext uri="{9D8B030D-6E8A-4147-A177-3AD203B41FA5}">
                      <a16:colId xmlns:a16="http://schemas.microsoft.com/office/drawing/2014/main" val="3535204583"/>
                    </a:ext>
                  </a:extLst>
                </a:gridCol>
                <a:gridCol w="890755">
                  <a:extLst>
                    <a:ext uri="{9D8B030D-6E8A-4147-A177-3AD203B41FA5}">
                      <a16:colId xmlns:a16="http://schemas.microsoft.com/office/drawing/2014/main" val="4057232526"/>
                    </a:ext>
                  </a:extLst>
                </a:gridCol>
                <a:gridCol w="890755">
                  <a:extLst>
                    <a:ext uri="{9D8B030D-6E8A-4147-A177-3AD203B41FA5}">
                      <a16:colId xmlns:a16="http://schemas.microsoft.com/office/drawing/2014/main" val="1280679444"/>
                    </a:ext>
                  </a:extLst>
                </a:gridCol>
                <a:gridCol w="890755">
                  <a:extLst>
                    <a:ext uri="{9D8B030D-6E8A-4147-A177-3AD203B41FA5}">
                      <a16:colId xmlns:a16="http://schemas.microsoft.com/office/drawing/2014/main" val="847980954"/>
                    </a:ext>
                  </a:extLst>
                </a:gridCol>
                <a:gridCol w="890755">
                  <a:extLst>
                    <a:ext uri="{9D8B030D-6E8A-4147-A177-3AD203B41FA5}">
                      <a16:colId xmlns:a16="http://schemas.microsoft.com/office/drawing/2014/main" val="2004410000"/>
                    </a:ext>
                  </a:extLst>
                </a:gridCol>
              </a:tblGrid>
              <a:tr h="444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819904"/>
                  </a:ext>
                </a:extLst>
              </a:tr>
              <a:tr h="4281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08194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">
                <a:extLst>
                  <a:ext uri="{FF2B5EF4-FFF2-40B4-BE49-F238E27FC236}">
                    <a16:creationId xmlns:a16="http://schemas.microsoft.com/office/drawing/2014/main" id="{565CE1A7-15C9-482A-82E1-1093926981E4}"/>
                  </a:ext>
                </a:extLst>
              </p:cNvPr>
              <p:cNvSpPr txBox="1"/>
              <p:nvPr/>
            </p:nvSpPr>
            <p:spPr>
              <a:xfrm>
                <a:off x="17308852" y="6735054"/>
                <a:ext cx="152400" cy="17145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1100"/>
              </a:p>
            </p:txBody>
          </p:sp>
        </mc:Choice>
        <mc:Fallback xmlns="">
          <p:sp>
            <p:nvSpPr>
              <p:cNvPr id="14" name="TextBox 2">
                <a:extLst>
                  <a:ext uri="{FF2B5EF4-FFF2-40B4-BE49-F238E27FC236}">
                    <a16:creationId xmlns:a16="http://schemas.microsoft.com/office/drawing/2014/main" id="{565CE1A7-15C9-482A-82E1-109392698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8852" y="6735054"/>
                <a:ext cx="152400" cy="171450"/>
              </a:xfrm>
              <a:prstGeom prst="rect">
                <a:avLst/>
              </a:prstGeom>
              <a:blipFill>
                <a:blip r:embed="rId2"/>
                <a:stretch>
                  <a:fillRect l="-4000" r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3">
                <a:extLst>
                  <a:ext uri="{FF2B5EF4-FFF2-40B4-BE49-F238E27FC236}">
                    <a16:creationId xmlns:a16="http://schemas.microsoft.com/office/drawing/2014/main" id="{35F2B6D2-9FB6-4538-B992-FEF57B5BA080}"/>
                  </a:ext>
                </a:extLst>
              </p:cNvPr>
              <p:cNvSpPr txBox="1"/>
              <p:nvPr/>
            </p:nvSpPr>
            <p:spPr>
              <a:xfrm>
                <a:off x="17308852" y="6935079"/>
                <a:ext cx="152400" cy="17145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1100"/>
              </a:p>
            </p:txBody>
          </p:sp>
        </mc:Choice>
        <mc:Fallback xmlns="">
          <p:sp>
            <p:nvSpPr>
              <p:cNvPr id="15" name="TextBox 3">
                <a:extLst>
                  <a:ext uri="{FF2B5EF4-FFF2-40B4-BE49-F238E27FC236}">
                    <a16:creationId xmlns:a16="http://schemas.microsoft.com/office/drawing/2014/main" id="{35F2B6D2-9FB6-4538-B992-FEF57B5BA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8852" y="6935079"/>
                <a:ext cx="152400" cy="171450"/>
              </a:xfrm>
              <a:prstGeom prst="rect">
                <a:avLst/>
              </a:prstGeom>
              <a:blipFill>
                <a:blip r:embed="rId2"/>
                <a:stretch>
                  <a:fillRect l="-4000" r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E282C48-DBF8-4E6B-A44A-67579E2EF0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85882" y="1625771"/>
                <a:ext cx="1483215" cy="1260084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E282C48-DBF8-4E6B-A44A-67579E2EF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882" y="1625771"/>
                <a:ext cx="1483215" cy="12600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4BC15E0-EE18-4D86-9928-C7C51C1713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72243" y="1222211"/>
                <a:ext cx="1483215" cy="1260084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4BC15E0-EE18-4D86-9928-C7C51C171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243" y="1222211"/>
                <a:ext cx="1483215" cy="12600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17434EC-7E68-4547-8E2B-5ECBC30B15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247" t="34139" r="20220" b="32894"/>
          <a:stretch/>
        </p:blipFill>
        <p:spPr>
          <a:xfrm>
            <a:off x="7841063" y="1108588"/>
            <a:ext cx="4210260" cy="22608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0594E5-2E9E-4B77-87ED-1822C64021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335" t="70183" r="37527" b="22975"/>
          <a:stretch/>
        </p:blipFill>
        <p:spPr>
          <a:xfrm>
            <a:off x="1309511" y="2255813"/>
            <a:ext cx="6256043" cy="9576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8AFA83-14D7-4E5F-B17A-A11670D96F10}"/>
                  </a:ext>
                </a:extLst>
              </p:cNvPr>
              <p:cNvSpPr txBox="1"/>
              <p:nvPr/>
            </p:nvSpPr>
            <p:spPr>
              <a:xfrm>
                <a:off x="1309511" y="3485375"/>
                <a:ext cx="17840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b="0" dirty="0">
                    <a:solidFill>
                      <a:schemeClr val="accent1">
                        <a:lumMod val="75000"/>
                      </a:schemeClr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8AFA83-14D7-4E5F-B17A-A11670D96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511" y="3485375"/>
                <a:ext cx="1784015" cy="369332"/>
              </a:xfrm>
              <a:prstGeom prst="rect">
                <a:avLst/>
              </a:prstGeom>
              <a:blipFill>
                <a:blip r:embed="rId7"/>
                <a:stretch>
                  <a:fillRect l="-6164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DFE999F-557D-4310-B123-7EA9331D4218}"/>
                  </a:ext>
                </a:extLst>
              </p:cNvPr>
              <p:cNvSpPr txBox="1"/>
              <p:nvPr/>
            </p:nvSpPr>
            <p:spPr>
              <a:xfrm>
                <a:off x="1309511" y="3897100"/>
                <a:ext cx="22376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0" dirty="0">
                    <a:solidFill>
                      <a:schemeClr val="accent1">
                        <a:lumMod val="75000"/>
                      </a:schemeClr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=80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b="0" dirty="0">
                    <a:solidFill>
                      <a:schemeClr val="accent1">
                        <a:lumMod val="75000"/>
                      </a:schemeClr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DFE999F-557D-4310-B123-7EA9331D4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511" y="3897100"/>
                <a:ext cx="2237664" cy="369332"/>
              </a:xfrm>
              <a:prstGeom prst="rect">
                <a:avLst/>
              </a:prstGeom>
              <a:blipFill>
                <a:blip r:embed="rId8"/>
                <a:stretch>
                  <a:fillRect l="-8447" t="-24590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940651B7-7536-42B1-8CE7-A51E08BD4FBC}"/>
              </a:ext>
            </a:extLst>
          </p:cNvPr>
          <p:cNvSpPr txBox="1"/>
          <p:nvPr/>
        </p:nvSpPr>
        <p:spPr>
          <a:xfrm>
            <a:off x="1309511" y="4312599"/>
            <a:ext cx="307167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0" dirty="0">
                <a:solidFill>
                  <a:schemeClr val="accent1">
                    <a:lumMod val="75000"/>
                  </a:schemeClr>
                </a:solidFill>
              </a:rPr>
              <a:t>Choose  the point (1, 90)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349F91-A232-4D93-B810-AAF489EF590E}"/>
                  </a:ext>
                </a:extLst>
              </p:cNvPr>
              <p:cNvSpPr txBox="1"/>
              <p:nvPr/>
            </p:nvSpPr>
            <p:spPr>
              <a:xfrm>
                <a:off x="1309511" y="4731854"/>
                <a:ext cx="2486578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0" dirty="0">
                    <a:solidFill>
                      <a:schemeClr val="accent1">
                        <a:lumMod val="75000"/>
                      </a:schemeClr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90=80(1)+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b="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90 = 80 + b</a:t>
                </a:r>
              </a:p>
              <a:p>
                <a:r>
                  <a:rPr lang="en-US" sz="2400" b="0" dirty="0">
                    <a:solidFill>
                      <a:schemeClr val="accent1">
                        <a:lumMod val="75000"/>
                      </a:schemeClr>
                    </a:solidFill>
                  </a:rPr>
                  <a:t>10 = b 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349F91-A232-4D93-B810-AAF489EF5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511" y="4731854"/>
                <a:ext cx="2486578" cy="1107996"/>
              </a:xfrm>
              <a:prstGeom prst="rect">
                <a:avLst/>
              </a:prstGeom>
              <a:blipFill>
                <a:blip r:embed="rId9"/>
                <a:stretch>
                  <a:fillRect l="-7598" t="-8242" r="-490" b="-15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2E51FB7-4B12-4D6A-9418-32E302D8DBA2}"/>
              </a:ext>
            </a:extLst>
          </p:cNvPr>
          <p:cNvSpPr txBox="1"/>
          <p:nvPr/>
        </p:nvSpPr>
        <p:spPr>
          <a:xfrm>
            <a:off x="4742822" y="3607590"/>
            <a:ext cx="73085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So the equation is C = 80n + 10 (Slope – Intercept Form)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slope 80 represents the increase in the total cost for each additional unit ordered. 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vertical intercept, 10, is the fixed cost for any size order.</a:t>
            </a:r>
          </a:p>
        </p:txBody>
      </p:sp>
    </p:spTree>
    <p:extLst>
      <p:ext uri="{BB962C8B-B14F-4D97-AF65-F5344CB8AC3E}">
        <p14:creationId xmlns:p14="http://schemas.microsoft.com/office/powerpoint/2010/main" val="139349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5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D2051B-9480-4673-A113-240CB1CD8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69539E-4C3D-478A-A90D-43DCE47D00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27" t="56679" r="21456" b="38046"/>
          <a:stretch/>
        </p:blipFill>
        <p:spPr>
          <a:xfrm>
            <a:off x="1959428" y="1617785"/>
            <a:ext cx="8834111" cy="5325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B874D9-70D5-42D5-BF9C-29D18B264982}"/>
              </a:ext>
            </a:extLst>
          </p:cNvPr>
          <p:cNvSpPr txBox="1"/>
          <p:nvPr/>
        </p:nvSpPr>
        <p:spPr>
          <a:xfrm>
            <a:off x="2013502" y="2225433"/>
            <a:ext cx="8390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Using the slope – intercept form, find a linear function for the plumber’s charges, C, for a job taking t hours (ignoring the costs of any parts).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What is the practical significance of the slope?</a:t>
            </a:r>
          </a:p>
        </p:txBody>
      </p:sp>
    </p:spTree>
    <p:extLst>
      <p:ext uri="{BB962C8B-B14F-4D97-AF65-F5344CB8AC3E}">
        <p14:creationId xmlns:p14="http://schemas.microsoft.com/office/powerpoint/2010/main" val="316932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F202C-FEE4-E64F-BF10-583A9A2B1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Point-Slope Form of the Equation of a Line</a:t>
            </a:r>
            <a:endParaRPr 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776C4901-6CA3-46B5-9F5E-981380715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8E9F2"/>
              </a:clrFrom>
              <a:clrTo>
                <a:srgbClr val="D8E9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709" y="1475433"/>
            <a:ext cx="828992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F3046E-B3D3-4D04-B780-BA93FECD0FB5}"/>
              </a:ext>
            </a:extLst>
          </p:cNvPr>
          <p:cNvSpPr txBox="1"/>
          <p:nvPr/>
        </p:nvSpPr>
        <p:spPr>
          <a:xfrm>
            <a:off x="2364713" y="3429000"/>
            <a:ext cx="9154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Ex.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Find the equation of the line through the point (4, 7) having a slope of 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744BF25-4075-478B-A2A7-A6C85844E19F}"/>
                  </a:ext>
                </a:extLst>
              </p:cNvPr>
              <p:cNvSpPr txBox="1"/>
              <p:nvPr/>
            </p:nvSpPr>
            <p:spPr>
              <a:xfrm>
                <a:off x="2364713" y="4437686"/>
                <a:ext cx="915404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Solution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4, 7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=3 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𝑠𝑜</m:t>
                      </m:r>
                    </m:oMath>
                  </m:oMathPara>
                </a14:m>
                <a:endParaRPr lang="en-US" sz="24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−7=3(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−4)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744BF25-4075-478B-A2A7-A6C85844E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713" y="4437686"/>
                <a:ext cx="9154048" cy="1569660"/>
              </a:xfrm>
              <a:prstGeom prst="rect">
                <a:avLst/>
              </a:prstGeom>
              <a:blipFill>
                <a:blip r:embed="rId3"/>
                <a:stretch>
                  <a:fillRect l="-1065" t="-3113" b="-4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D0AD1F6-3DB3-4389-B13A-D86BB2DD15F6}"/>
              </a:ext>
            </a:extLst>
          </p:cNvPr>
          <p:cNvSpPr txBox="1"/>
          <p:nvPr/>
        </p:nvSpPr>
        <p:spPr>
          <a:xfrm>
            <a:off x="5637125" y="297431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83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A27AE-B9EE-744C-8E89-0C58223ED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945" y="2348601"/>
            <a:ext cx="10623718" cy="2414317"/>
          </a:xfrm>
        </p:spPr>
        <p:txBody>
          <a:bodyPr>
            <a:normAutofit fontScale="92500"/>
          </a:bodyPr>
          <a:lstStyle/>
          <a:p>
            <a:pPr marL="514350" indent="-514350">
              <a:buSzPct val="95000"/>
              <a:buFont typeface="+mj-lt"/>
              <a:buAutoNum type="alphaLcPeriod"/>
            </a:pPr>
            <a:r>
              <a:rPr lang="en-US" sz="3200" dirty="0"/>
              <a:t>Find the equation of the line through the points (2, 24) and (6,4).  (notice we do not have the slope!)</a:t>
            </a:r>
          </a:p>
          <a:p>
            <a:pPr marL="514350" indent="-514350">
              <a:buSzPct val="95000"/>
              <a:buFont typeface="+mj-lt"/>
              <a:buAutoNum type="alphaLcPeriod"/>
            </a:pPr>
            <a:endParaRPr lang="en-US" sz="3200" dirty="0"/>
          </a:p>
          <a:p>
            <a:pPr marL="514350" indent="-514350">
              <a:buSzPct val="95000"/>
              <a:buFont typeface="+mj-lt"/>
              <a:buAutoNum type="alphaLcPeriod"/>
            </a:pPr>
            <a:r>
              <a:rPr lang="en-US" sz="3200" dirty="0"/>
              <a:t>Find the equation of the line through the points (6, 3) and (-2,3).</a:t>
            </a:r>
          </a:p>
          <a:p>
            <a:pPr marL="514350" indent="-514350">
              <a:buSzPct val="95000"/>
              <a:buFont typeface="+mj-lt"/>
              <a:buAutoNum type="alphaLcPeriod"/>
            </a:pPr>
            <a:endParaRPr lang="en-US" sz="3200" dirty="0"/>
          </a:p>
          <a:p>
            <a:pPr marL="457200" lvl="1" indent="0">
              <a:buNone/>
            </a:pPr>
            <a:endParaRPr lang="en-US" sz="3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521CA1-199D-4DF7-8617-748BA7667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360" y="30071"/>
            <a:ext cx="10272889" cy="640079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18310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4FA885D-641C-4236-AA72-9AF3A82A178F}"/>
              </a:ext>
            </a:extLst>
          </p:cNvPr>
          <p:cNvSpPr txBox="1">
            <a:spLocks/>
          </p:cNvSpPr>
          <p:nvPr/>
        </p:nvSpPr>
        <p:spPr>
          <a:xfrm>
            <a:off x="1500360" y="30071"/>
            <a:ext cx="10272889" cy="64007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Summary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C57833-9304-4F9F-BF6E-A7710E3D41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94" t="42931" r="21950" b="17216"/>
          <a:stretch/>
        </p:blipFill>
        <p:spPr>
          <a:xfrm>
            <a:off x="1688123" y="1587638"/>
            <a:ext cx="9994416" cy="406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4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59594" y="0"/>
            <a:ext cx="10272889" cy="637901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90A4BC-B4D0-487E-BB91-1E1DBC08721A}"/>
              </a:ext>
            </a:extLst>
          </p:cNvPr>
          <p:cNvSpPr txBox="1"/>
          <p:nvPr/>
        </p:nvSpPr>
        <p:spPr>
          <a:xfrm>
            <a:off x="1403433" y="1070534"/>
            <a:ext cx="9688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Distinct behavioral patterns of functions studied thus far (see figure 3.1):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C1DA15-3754-4709-B490-F3D71F97CCBF}"/>
              </a:ext>
            </a:extLst>
          </p:cNvPr>
          <p:cNvSpPr txBox="1"/>
          <p:nvPr/>
        </p:nvSpPr>
        <p:spPr>
          <a:xfrm>
            <a:off x="1045705" y="1675131"/>
            <a:ext cx="6537431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Increase by the same amount each fixed period.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Decrease by the same amount each fixed period.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Increase at an increasing rate and so grow in a concave up pattern.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Increase at a decreasing rate and so grow in a concave down pattern.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Decrease at an increasing rate and so decay in a concave down pattern.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Decrease at a decreasing rate and so decay in a concave up pattern.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70E932-48A1-467F-AE8E-003D0DD14F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28" t="90235" r="7429" b="5651"/>
          <a:stretch/>
        </p:blipFill>
        <p:spPr>
          <a:xfrm>
            <a:off x="8058409" y="4301630"/>
            <a:ext cx="3611075" cy="343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4F1FC0-9E46-41C8-AFD4-373F4351D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28" t="65397" r="23479" b="20917"/>
          <a:stretch/>
        </p:blipFill>
        <p:spPr>
          <a:xfrm>
            <a:off x="8058410" y="1962654"/>
            <a:ext cx="1054453" cy="11444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F11481-FD32-4F4B-BFA2-D51B1C8B25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520" t="65397" r="15865" b="21611"/>
          <a:stretch/>
        </p:blipFill>
        <p:spPr>
          <a:xfrm>
            <a:off x="9131185" y="1962654"/>
            <a:ext cx="1192578" cy="11444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7E3EC3-DE6E-4FD1-A9EB-01B1A4815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77" t="65397" r="7429" b="21611"/>
          <a:stretch/>
        </p:blipFill>
        <p:spPr>
          <a:xfrm>
            <a:off x="10342084" y="1962653"/>
            <a:ext cx="1327401" cy="11420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6011DE-71DB-4D2D-9393-66F55D0F9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28" t="78389" r="23948" b="7926"/>
          <a:stretch/>
        </p:blipFill>
        <p:spPr>
          <a:xfrm>
            <a:off x="8073218" y="3104674"/>
            <a:ext cx="1054453" cy="11995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F37E62-4DB3-45FE-8245-F619C00A6F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19" t="79166" r="16209" b="9230"/>
          <a:stretch/>
        </p:blipFill>
        <p:spPr>
          <a:xfrm>
            <a:off x="9131184" y="3109854"/>
            <a:ext cx="1190924" cy="11995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B6B20E-D513-44A2-A987-A1693C424B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565" t="78452" r="7429" b="8634"/>
          <a:stretch/>
        </p:blipFill>
        <p:spPr>
          <a:xfrm>
            <a:off x="10322108" y="3104674"/>
            <a:ext cx="1350889" cy="119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4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52796" y="0"/>
            <a:ext cx="10272889" cy="968827"/>
          </a:xfrm>
        </p:spPr>
        <p:txBody>
          <a:bodyPr/>
          <a:lstStyle/>
          <a:p>
            <a:r>
              <a:rPr lang="en-US" dirty="0"/>
              <a:t>Linear Functions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526709" y="1300525"/>
            <a:ext cx="10098976" cy="44122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Simplest and most useful family of functions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The graph is always a straight line.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The equation of any linear function can be written in the form y = ax + b where a and b are any two constants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To understand linear functions we must know the effect each of the two numbers a and b in y = ax + b have on the corresponding line.</a:t>
            </a:r>
          </a:p>
        </p:txBody>
      </p:sp>
    </p:spTree>
    <p:extLst>
      <p:ext uri="{BB962C8B-B14F-4D97-AF65-F5344CB8AC3E}">
        <p14:creationId xmlns:p14="http://schemas.microsoft.com/office/powerpoint/2010/main" val="179924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Linear Functions Passing through the Origin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5CD7AC7-BB68-4409-9A37-D8D20F3DD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512" y="1284950"/>
            <a:ext cx="10272889" cy="1675965"/>
          </a:xfrm>
        </p:spPr>
        <p:txBody>
          <a:bodyPr>
            <a:normAutofit/>
          </a:bodyPr>
          <a:lstStyle/>
          <a:p>
            <a:r>
              <a:rPr lang="en-US" sz="3200" dirty="0"/>
              <a:t>Simplest type of linear function is of the form y = ax</a:t>
            </a:r>
          </a:p>
          <a:p>
            <a:r>
              <a:rPr lang="en-US" sz="3200" dirty="0"/>
              <a:t>This means y is proportional to x.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47B45A-4278-446E-9288-16167CB12419}"/>
              </a:ext>
            </a:extLst>
          </p:cNvPr>
          <p:cNvSpPr txBox="1"/>
          <p:nvPr/>
        </p:nvSpPr>
        <p:spPr>
          <a:xfrm>
            <a:off x="1309511" y="3117669"/>
            <a:ext cx="9262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Ex.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distance D that a car travels at a constant speed of 50 mph is proportional to the number of hours t driven.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Therefore, the number of miles traveled is :  D = 50t</a:t>
            </a:r>
          </a:p>
        </p:txBody>
      </p:sp>
    </p:spTree>
    <p:extLst>
      <p:ext uri="{BB962C8B-B14F-4D97-AF65-F5344CB8AC3E}">
        <p14:creationId xmlns:p14="http://schemas.microsoft.com/office/powerpoint/2010/main" val="278990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Example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71D89D-859B-41CC-BC5A-EABA67A0D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29" t="28952" r="20143" b="50000"/>
          <a:stretch/>
        </p:blipFill>
        <p:spPr>
          <a:xfrm>
            <a:off x="1480456" y="1175656"/>
            <a:ext cx="9814914" cy="19071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3AC580-AA3B-4342-9A22-523C8FCEBC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43" t="66159" r="22429" b="23174"/>
          <a:stretch/>
        </p:blipFill>
        <p:spPr>
          <a:xfrm>
            <a:off x="1602377" y="3770809"/>
            <a:ext cx="6696893" cy="7315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844A5F-1598-4100-B62A-5BAB716256D7}"/>
              </a:ext>
            </a:extLst>
          </p:cNvPr>
          <p:cNvSpPr txBox="1"/>
          <p:nvPr/>
        </p:nvSpPr>
        <p:spPr>
          <a:xfrm>
            <a:off x="1602377" y="3152495"/>
            <a:ext cx="198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Solution – part a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Table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820903-B484-4C72-9018-9530EEE863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71" t="29714" r="19000" b="38540"/>
          <a:stretch/>
        </p:blipFill>
        <p:spPr>
          <a:xfrm>
            <a:off x="8625355" y="3798826"/>
            <a:ext cx="3488268" cy="178336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A6AC4D-FB49-4C9E-8BBA-75A2B24C4B37}"/>
              </a:ext>
            </a:extLst>
          </p:cNvPr>
          <p:cNvSpPr txBox="1"/>
          <p:nvPr/>
        </p:nvSpPr>
        <p:spPr>
          <a:xfrm>
            <a:off x="8495211" y="3152495"/>
            <a:ext cx="198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Solution – part a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Graph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AE0291-5635-482B-8220-B21429B166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B8B8B8">
                <a:tint val="45000"/>
                <a:satMod val="400000"/>
              </a:srgbClr>
            </a:duotone>
          </a:blip>
          <a:srcRect l="23571" t="59048" r="52786" b="37270"/>
          <a:stretch/>
        </p:blipFill>
        <p:spPr>
          <a:xfrm>
            <a:off x="1602377" y="5329646"/>
            <a:ext cx="4870505" cy="42672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51E261-7301-4879-ABAF-90FBB7CB6264}"/>
              </a:ext>
            </a:extLst>
          </p:cNvPr>
          <p:cNvSpPr txBox="1"/>
          <p:nvPr/>
        </p:nvSpPr>
        <p:spPr>
          <a:xfrm>
            <a:off x="1667691" y="4591310"/>
            <a:ext cx="1985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Solution – part a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Formula</a:t>
            </a:r>
          </a:p>
        </p:txBody>
      </p:sp>
    </p:spTree>
    <p:extLst>
      <p:ext uri="{BB962C8B-B14F-4D97-AF65-F5344CB8AC3E}">
        <p14:creationId xmlns:p14="http://schemas.microsoft.com/office/powerpoint/2010/main" val="385049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CAB8DC-0802-4A74-BD4A-DF0547CF5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13" t="35047" r="16572" b="27492"/>
          <a:stretch/>
        </p:blipFill>
        <p:spPr>
          <a:xfrm>
            <a:off x="3857897" y="2399996"/>
            <a:ext cx="4476205" cy="2569028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50CCBE80-1C74-4D5E-B961-0203CB84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899" y="0"/>
            <a:ext cx="10272712" cy="63976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Slope of Linear Functions Passing through the Origin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C8489E-D050-47B8-9ED7-41254D225D2B}"/>
              </a:ext>
            </a:extLst>
          </p:cNvPr>
          <p:cNvSpPr txBox="1"/>
          <p:nvPr/>
        </p:nvSpPr>
        <p:spPr>
          <a:xfrm>
            <a:off x="1942011" y="1519645"/>
            <a:ext cx="809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Graph of the line y = mx for positive values of m (see figure 3.4)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07CC9F-BFA4-41AE-B97C-054BBCC18F56}"/>
              </a:ext>
            </a:extLst>
          </p:cNvPr>
          <p:cNvSpPr txBox="1"/>
          <p:nvPr/>
        </p:nvSpPr>
        <p:spPr>
          <a:xfrm>
            <a:off x="1942011" y="5338355"/>
            <a:ext cx="8098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As m gets larger, what happens to the line?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What if m = 0, what would the line look like?</a:t>
            </a:r>
          </a:p>
        </p:txBody>
      </p:sp>
    </p:spTree>
    <p:extLst>
      <p:ext uri="{BB962C8B-B14F-4D97-AF65-F5344CB8AC3E}">
        <p14:creationId xmlns:p14="http://schemas.microsoft.com/office/powerpoint/2010/main" val="18896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663FC8-04CA-B14C-9299-6D4C6855A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1" y="19914"/>
            <a:ext cx="10272889" cy="864324"/>
          </a:xfrm>
        </p:spPr>
        <p:txBody>
          <a:bodyPr/>
          <a:lstStyle/>
          <a:p>
            <a:pPr algn="ctr"/>
            <a:r>
              <a:rPr lang="en-US" dirty="0"/>
              <a:t>Definition of Slope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8E583EE-8986-3843-8B47-E9AC8B9E90B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036320" y="884238"/>
                <a:ext cx="11216640" cy="22191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𝑠𝑙𝑜𝑝𝑒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𝑐h𝑎𝑛𝑔𝑒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𝑐h𝑎𝑛𝑔𝑒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𝑟𝑖𝑠𝑒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𝑟𝑢𝑛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𝑐h𝑎𝑛𝑔𝑒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𝑑𝑒𝑝𝑒𝑛𝑑𝑒𝑛𝑡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𝑣𝑎𝑟𝑖𝑎𝑏𝑙𝑒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𝑐h𝑎𝑛𝑔𝑒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𝑖𝑛𝑑𝑒𝑝𝑒𝑛𝑑𝑒𝑛𝑡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𝑣𝑎𝑟𝑖𝑎𝑏𝑙𝑒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8E583EE-8986-3843-8B47-E9AC8B9E90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36320" y="884238"/>
                <a:ext cx="11216640" cy="221918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157A547-AC11-497F-B516-A89B42EC6D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43" t="24635" r="12571" b="34222"/>
          <a:stretch/>
        </p:blipFill>
        <p:spPr>
          <a:xfrm>
            <a:off x="4005942" y="3103427"/>
            <a:ext cx="4484915" cy="282157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998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A5273-13FD-6C46-930E-CC05F038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1" y="0"/>
            <a:ext cx="10272889" cy="768529"/>
          </a:xfrm>
        </p:spPr>
        <p:txBody>
          <a:bodyPr/>
          <a:lstStyle/>
          <a:p>
            <a:pPr algn="ctr"/>
            <a:r>
              <a:rPr lang="en-US" dirty="0"/>
              <a:t>Slope Calculation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68B274-D6AB-440E-86F3-C90A124962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43" t="66159" r="22429" b="23174"/>
          <a:stretch/>
        </p:blipFill>
        <p:spPr>
          <a:xfrm>
            <a:off x="1637211" y="1800610"/>
            <a:ext cx="6696893" cy="7315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28C944-8EC6-4C77-8FD1-29DC0D7C79A9}"/>
              </a:ext>
            </a:extLst>
          </p:cNvPr>
          <p:cNvSpPr txBox="1"/>
          <p:nvPr/>
        </p:nvSpPr>
        <p:spPr>
          <a:xfrm>
            <a:off x="1637211" y="1228079"/>
            <a:ext cx="5573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Here are the data from example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9635B3-12A7-4039-BD0B-771C853D3F11}"/>
                  </a:ext>
                </a:extLst>
              </p:cNvPr>
              <p:cNvSpPr txBox="1"/>
              <p:nvPr/>
            </p:nvSpPr>
            <p:spPr>
              <a:xfrm>
                <a:off x="1637211" y="2873828"/>
                <a:ext cx="8769532" cy="1908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Using the first point G = 1 and C = 3.25 and the 2</a:t>
                </a:r>
                <a:r>
                  <a:rPr lang="en-US" sz="2000" baseline="30000" dirty="0">
                    <a:solidFill>
                      <a:schemeClr val="accent1">
                        <a:lumMod val="75000"/>
                      </a:schemeClr>
                    </a:solidFill>
                  </a:rPr>
                  <a:t>nd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point G = 2 and C = 6.50</a:t>
                </a:r>
              </a:p>
              <a:p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The slope is: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𝑟𝑖𝑠𝑒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𝑟𝑢𝑛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6.50−3.25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2−1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3.25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=3.25</m:t>
                      </m:r>
                    </m:oMath>
                  </m:oMathPara>
                </a14:m>
                <a:endParaRPr lang="en-US" sz="20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ctr"/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Regardless which points we choose for this function, the slope will always be 3.25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9635B3-12A7-4039-BD0B-771C853D3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211" y="2873828"/>
                <a:ext cx="8769532" cy="1908023"/>
              </a:xfrm>
              <a:prstGeom prst="rect">
                <a:avLst/>
              </a:prstGeom>
              <a:blipFill>
                <a:blip r:embed="rId3"/>
                <a:stretch>
                  <a:fillRect l="-765" t="-1597" b="-4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13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A5273-13FD-6C46-930E-CC05F038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1" y="1"/>
            <a:ext cx="10272889" cy="705394"/>
          </a:xfrm>
        </p:spPr>
        <p:txBody>
          <a:bodyPr/>
          <a:lstStyle/>
          <a:p>
            <a:pPr algn="ctr"/>
            <a:r>
              <a:rPr lang="en-US" dirty="0"/>
              <a:t>Slope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F294445-1F1E-410F-8C09-C623484AF2E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396597" y="1300525"/>
                <a:ext cx="9767791" cy="36459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Recall the equation 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=3.25∙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800" b="0" dirty="0">
                  <a:solidFill>
                    <a:schemeClr val="accent1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lvl="1"/>
                <a:r>
                  <a:rPr lang="en-US" sz="2600" dirty="0">
                    <a:solidFill>
                      <a:schemeClr val="accent1">
                        <a:lumMod val="75000"/>
                      </a:schemeClr>
                    </a:solidFill>
                  </a:rPr>
                  <a:t>G represents gallons, while C represents cost.</a:t>
                </a:r>
              </a:p>
              <a:p>
                <a:pPr lvl="1"/>
                <a:r>
                  <a:rPr lang="en-US" sz="2600" dirty="0">
                    <a:solidFill>
                      <a:schemeClr val="accent1">
                        <a:lumMod val="75000"/>
                      </a:schemeClr>
                    </a:solidFill>
                  </a:rPr>
                  <a:t>Solving the equation for the slope we get: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  <m:r>
                      <a:rPr lang="en-US" sz="2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=3.25</m:t>
                    </m:r>
                  </m:oMath>
                </a14:m>
                <a:endParaRPr lang="en-US" sz="26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2600" dirty="0">
                    <a:solidFill>
                      <a:schemeClr val="accent1">
                        <a:lumMod val="75000"/>
                      </a:schemeClr>
                    </a:solidFill>
                  </a:rPr>
                  <a:t>So the slope is $3.25/Gallon.  i.e. Cost per Gallon</a:t>
                </a:r>
              </a:p>
              <a:p>
                <a:pPr lvl="1"/>
                <a:r>
                  <a:rPr lang="en-US" sz="2600" dirty="0">
                    <a:solidFill>
                      <a:schemeClr val="accent1">
                        <a:lumMod val="75000"/>
                      </a:schemeClr>
                    </a:solidFill>
                  </a:rPr>
                  <a:t>The units of slope are a ratio: the units of the dependent variable divided by the units of the independent variable.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F294445-1F1E-410F-8C09-C623484AF2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396597" y="1300525"/>
                <a:ext cx="9767791" cy="3645943"/>
              </a:xfrm>
              <a:blipFill>
                <a:blip r:embed="rId2"/>
                <a:stretch>
                  <a:fillRect l="-1248" r="-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859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k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ke" id="{7BF31CE2-3C1B-45FC-9384-503691636CF1}" vid="{A7BB91BF-794A-4FF7-8CCE-45B879453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5466</TotalTime>
  <Words>993</Words>
  <Application>Microsoft Office PowerPoint</Application>
  <PresentationFormat>Widescreen</PresentationFormat>
  <Paragraphs>130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Cambria Math</vt:lpstr>
      <vt:lpstr>Mike</vt:lpstr>
      <vt:lpstr>  Linear functions</vt:lpstr>
      <vt:lpstr>Review</vt:lpstr>
      <vt:lpstr>Linear Functions</vt:lpstr>
      <vt:lpstr>Linear Functions Passing through the Origin</vt:lpstr>
      <vt:lpstr>Example 1</vt:lpstr>
      <vt:lpstr>Slope of Linear Functions Passing through the Origin</vt:lpstr>
      <vt:lpstr>Definition of Slope</vt:lpstr>
      <vt:lpstr>Slope Calculation</vt:lpstr>
      <vt:lpstr>Slope Interpretation</vt:lpstr>
      <vt:lpstr>Lines That Don’t Pass through the Origin</vt:lpstr>
      <vt:lpstr>Example</vt:lpstr>
      <vt:lpstr>Slope Summary</vt:lpstr>
      <vt:lpstr>Example 2</vt:lpstr>
      <vt:lpstr>Example 2 Solution</vt:lpstr>
      <vt:lpstr>Example 3</vt:lpstr>
      <vt:lpstr>Point-Slope Form of the Equation of a Line</vt:lpstr>
      <vt:lpstr>Example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Tzenova</dc:creator>
  <cp:lastModifiedBy>Michael Fernandez</cp:lastModifiedBy>
  <cp:revision>87</cp:revision>
  <dcterms:created xsi:type="dcterms:W3CDTF">2019-06-12T21:35:10Z</dcterms:created>
  <dcterms:modified xsi:type="dcterms:W3CDTF">2019-12-13T22:39:41Z</dcterms:modified>
</cp:coreProperties>
</file>