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79" r:id="rId11"/>
    <p:sldId id="264" r:id="rId12"/>
    <p:sldId id="280" r:id="rId13"/>
    <p:sldId id="266" r:id="rId14"/>
    <p:sldId id="281" r:id="rId15"/>
    <p:sldId id="268" r:id="rId16"/>
    <p:sldId id="282" r:id="rId17"/>
    <p:sldId id="269" r:id="rId18"/>
    <p:sldId id="283" r:id="rId19"/>
    <p:sldId id="273" r:id="rId20"/>
    <p:sldId id="284" r:id="rId21"/>
    <p:sldId id="274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09"/>
  </p:normalViewPr>
  <p:slideViewPr>
    <p:cSldViewPr snapToGrid="0" snapToObjects="1">
      <p:cViewPr varScale="1">
        <p:scale>
          <a:sx n="97" d="100"/>
          <a:sy n="97" d="100"/>
        </p:scale>
        <p:origin x="10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70933" y="1"/>
            <a:ext cx="5037667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9565" y="914401"/>
            <a:ext cx="9262836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8985" y="4402667"/>
            <a:ext cx="7683417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6248401"/>
            <a:ext cx="1524000" cy="365125"/>
          </a:xfrm>
        </p:spPr>
        <p:txBody>
          <a:bodyPr/>
          <a:lstStyle/>
          <a:p>
            <a:fld id="{A8BE717A-D064-EC47-98DD-C5762933D5C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70933" y="3771900"/>
            <a:ext cx="48260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747185" y="3867150"/>
            <a:ext cx="82551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13039755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242317"/>
            <a:ext cx="10272889" cy="640079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512" y="1563624"/>
            <a:ext cx="10272889" cy="3332816"/>
          </a:xfrm>
        </p:spPr>
        <p:txBody>
          <a:bodyPr anchor="ctr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11074400" y="6477000"/>
            <a:ext cx="8128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dirty="0">
                <a:solidFill>
                  <a:schemeClr val="accent1">
                    <a:lumMod val="75000"/>
                  </a:schemeClr>
                </a:solidFill>
              </a:rPr>
              <a:t>p. </a:t>
            </a:r>
            <a:fld id="{09037DC0-086B-4903-AE09-DACB552AC4D6}" type="slidenum">
              <a:rPr lang="en-US" altLang="en-US" sz="1200" b="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altLang="en-US" sz="12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5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328" y="2666999"/>
            <a:ext cx="8933073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9331" y="5027070"/>
            <a:ext cx="8933069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1090" y="6116071"/>
            <a:ext cx="551311" cy="365125"/>
          </a:xfrm>
        </p:spPr>
        <p:txBody>
          <a:bodyPr/>
          <a:lstStyle/>
          <a:p>
            <a:fld id="{A8BE717A-D064-EC47-98DD-C5762933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9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685802"/>
            <a:ext cx="10272889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9511" y="2667000"/>
            <a:ext cx="4986528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5872" y="2667000"/>
            <a:ext cx="4986528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11074400" y="6477000"/>
            <a:ext cx="8128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dirty="0">
                <a:solidFill>
                  <a:schemeClr val="accent1">
                    <a:lumMod val="75000"/>
                  </a:schemeClr>
                </a:solidFill>
              </a:rPr>
              <a:t>p. </a:t>
            </a:r>
            <a:fld id="{09037DC0-086B-4903-AE09-DACB552AC4D6}" type="slidenum">
              <a:rPr lang="en-US" altLang="en-US" sz="1200" b="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altLang="en-US" sz="12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92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642" y="1408176"/>
            <a:ext cx="46083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697" y="2091753"/>
            <a:ext cx="4896331" cy="2665259"/>
          </a:xfrm>
        </p:spPr>
        <p:txBody>
          <a:bodyPr anchor="t">
            <a:normAutofit/>
          </a:bodyPr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2280" y="1416643"/>
            <a:ext cx="462374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9688" y="2091753"/>
            <a:ext cx="4896331" cy="2665259"/>
          </a:xfrm>
        </p:spPr>
        <p:txBody>
          <a:bodyPr anchor="t">
            <a:normAutofit/>
          </a:bodyPr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11074400" y="6477000"/>
            <a:ext cx="8128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dirty="0">
                <a:solidFill>
                  <a:schemeClr val="accent1">
                    <a:lumMod val="75000"/>
                  </a:schemeClr>
                </a:solidFill>
              </a:rPr>
              <a:t>p. </a:t>
            </a:r>
            <a:fld id="{09037DC0-086B-4903-AE09-DACB552AC4D6}" type="slidenum">
              <a:rPr lang="en-US" altLang="en-US" sz="1200" b="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altLang="en-US" sz="12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49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717A-D064-EC47-98DD-C5762933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03332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717A-D064-EC47-98DD-C5762933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5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" y="1"/>
            <a:ext cx="2842684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0190" y="86869"/>
            <a:ext cx="10272889" cy="9509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5833" y="1671256"/>
            <a:ext cx="10272888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31090" y="6116071"/>
            <a:ext cx="551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BE717A-D064-EC47-98DD-C5762933D5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588000" y="3108325"/>
            <a:ext cx="65193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5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accent6">
              <a:lumMod val="50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0A01F-25D7-014F-A589-5AF4127035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Representing Functions Symbolically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BAC9B5-EFFC-2C44-B611-C273B4620D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All slides in this presentations are based on the book  Functions, Data and Models, S.P. Gordon and F. S Gordon</a:t>
            </a:r>
            <a:br>
              <a:rPr lang="en-US" i="1" dirty="0"/>
            </a:br>
            <a:r>
              <a:rPr lang="en-US" i="1" dirty="0"/>
              <a:t>ISBN 978-0-88385-767-0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915693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D576D-109F-674E-8D84-D6588730C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1" y="0"/>
            <a:ext cx="10272889" cy="828962"/>
          </a:xfrm>
        </p:spPr>
        <p:txBody>
          <a:bodyPr/>
          <a:lstStyle/>
          <a:p>
            <a:pPr algn="ctr"/>
            <a:r>
              <a:rPr lang="en-US" dirty="0"/>
              <a:t>Domain and Range of a Function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5FDAFBD-8B5D-6C4D-97CA-718630E0E1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2326" y="2051540"/>
            <a:ext cx="5181600" cy="30924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0A0CE39-686E-5C4A-8122-11112CB848B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7112001" y="2088484"/>
                <a:ext cx="4608945" cy="3055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Estimate the domain and the range of the given function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Domain: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−3.5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≤5.5</m:t>
                    </m:r>
                  </m:oMath>
                </a14:m>
                <a:endParaRPr lang="en-US" sz="2400" i="1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Range: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−19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≤2.5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0A0CE39-686E-5C4A-8122-11112CB848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112001" y="2088484"/>
                <a:ext cx="4608945" cy="3055491"/>
              </a:xfrm>
              <a:blipFill>
                <a:blip r:embed="rId3"/>
                <a:stretch>
                  <a:fillRect l="-2116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214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BC10E-5B3A-954D-91AA-57C8A5E46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694" y="-18473"/>
            <a:ext cx="10272889" cy="912089"/>
          </a:xfrm>
        </p:spPr>
        <p:txBody>
          <a:bodyPr/>
          <a:lstStyle/>
          <a:p>
            <a:pPr algn="ctr"/>
            <a:r>
              <a:rPr lang="en-US" dirty="0"/>
              <a:t>Domain and Range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A54452-1941-864B-8BD8-28758EAFBC4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429326" y="1363806"/>
                <a:ext cx="9987117" cy="4351338"/>
              </a:xfrm>
            </p:spPr>
            <p:txBody>
              <a:bodyPr numCol="2"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</a:rPr>
                  <a:t>How about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rad>
                  </m:oMath>
                </a14:m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</a:rPr>
                  <a:t>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A54452-1941-864B-8BD8-28758EAFBC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429326" y="1363806"/>
                <a:ext cx="9987117" cy="4351338"/>
              </a:xfrm>
              <a:blipFill>
                <a:blip r:embed="rId2"/>
                <a:stretch>
                  <a:fillRect l="-1830" t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344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BC10E-5B3A-954D-91AA-57C8A5E46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2" y="0"/>
            <a:ext cx="10272889" cy="6072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Domain and Range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D8FE2C4-7C2B-3A48-959B-8ABA7D0E23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5991986"/>
                  </p:ext>
                </p:extLst>
              </p:nvPr>
            </p:nvGraphicFramePr>
            <p:xfrm>
              <a:off x="2503648" y="1571644"/>
              <a:ext cx="8128000" cy="1880289"/>
            </p:xfrm>
            <a:graphic>
              <a:graphicData uri="http://schemas.openxmlformats.org/drawingml/2006/table">
                <a:tbl>
                  <a:tblPr firstRow="1" lastCol="1" bandRow="1" bandCol="1">
                    <a:tableStyleId>{5940675A-B579-460E-94D1-54222C63F5DA}</a:tableStyleId>
                  </a:tblPr>
                  <a:tblGrid>
                    <a:gridCol w="2646915">
                      <a:extLst>
                        <a:ext uri="{9D8B030D-6E8A-4147-A177-3AD203B41FA5}">
                          <a16:colId xmlns:a16="http://schemas.microsoft.com/office/drawing/2014/main" val="2378999039"/>
                        </a:ext>
                      </a:extLst>
                    </a:gridCol>
                    <a:gridCol w="2646915">
                      <a:extLst>
                        <a:ext uri="{9D8B030D-6E8A-4147-A177-3AD203B41FA5}">
                          <a16:colId xmlns:a16="http://schemas.microsoft.com/office/drawing/2014/main" val="3256018555"/>
                        </a:ext>
                      </a:extLst>
                    </a:gridCol>
                    <a:gridCol w="2834170">
                      <a:extLst>
                        <a:ext uri="{9D8B030D-6E8A-4147-A177-3AD203B41FA5}">
                          <a16:colId xmlns:a16="http://schemas.microsoft.com/office/drawing/2014/main" val="2900677792"/>
                        </a:ext>
                      </a:extLst>
                    </a:gridCol>
                  </a:tblGrid>
                  <a:tr h="7830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Domain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Range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1697042"/>
                      </a:ext>
                    </a:extLst>
                  </a:tr>
                  <a:tr h="713299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?</a:t>
                          </a:r>
                        </a:p>
                        <a:p>
                          <a:pPr algn="ctr" rtl="0"/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  <a:p>
                          <a:pPr algn="ctr" rtl="0"/>
                          <a:r>
                            <a:rPr lang="en-US" sz="2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Domain</a:t>
                          </a:r>
                          <a:r>
                            <a:rPr lang="en-US" sz="2400" baseline="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[0,∞)</m:t>
                              </m:r>
                            </m:oMath>
                          </a14:m>
                          <a:endParaRPr lang="en-US" sz="2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Range is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[0,∞)</m:t>
                              </m:r>
                            </m:oMath>
                          </a14:m>
                          <a:endParaRPr lang="en-US" sz="2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  <a:p>
                          <a:endParaRPr lang="en-US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15953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D8FE2C4-7C2B-3A48-959B-8ABA7D0E23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5991986"/>
                  </p:ext>
                </p:extLst>
              </p:nvPr>
            </p:nvGraphicFramePr>
            <p:xfrm>
              <a:off x="2503648" y="1571644"/>
              <a:ext cx="8128000" cy="1880289"/>
            </p:xfrm>
            <a:graphic>
              <a:graphicData uri="http://schemas.openxmlformats.org/drawingml/2006/table">
                <a:tbl>
                  <a:tblPr firstRow="1" lastCol="1" bandRow="1" bandCol="1">
                    <a:tableStyleId>{5940675A-B579-460E-94D1-54222C63F5DA}</a:tableStyleId>
                  </a:tblPr>
                  <a:tblGrid>
                    <a:gridCol w="2646915">
                      <a:extLst>
                        <a:ext uri="{9D8B030D-6E8A-4147-A177-3AD203B41FA5}">
                          <a16:colId xmlns:a16="http://schemas.microsoft.com/office/drawing/2014/main" val="2378999039"/>
                        </a:ext>
                      </a:extLst>
                    </a:gridCol>
                    <a:gridCol w="2646915">
                      <a:extLst>
                        <a:ext uri="{9D8B030D-6E8A-4147-A177-3AD203B41FA5}">
                          <a16:colId xmlns:a16="http://schemas.microsoft.com/office/drawing/2014/main" val="3256018555"/>
                        </a:ext>
                      </a:extLst>
                    </a:gridCol>
                    <a:gridCol w="2834170">
                      <a:extLst>
                        <a:ext uri="{9D8B030D-6E8A-4147-A177-3AD203B41FA5}">
                          <a16:colId xmlns:a16="http://schemas.microsoft.com/office/drawing/2014/main" val="2900677792"/>
                        </a:ext>
                      </a:extLst>
                    </a:gridCol>
                  </a:tblGrid>
                  <a:tr h="7830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Domain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Range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1697042"/>
                      </a:ext>
                    </a:extLst>
                  </a:tr>
                  <a:tr h="1097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0" t="-76243" r="-207356" b="-1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61" t="-76243" r="-107834" b="-1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6695" t="-76243" r="-429" b="-1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15953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DC02F0B4-540B-413A-B174-B26B90BB93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1487504"/>
                  </p:ext>
                </p:extLst>
              </p:nvPr>
            </p:nvGraphicFramePr>
            <p:xfrm>
              <a:off x="2503648" y="3457063"/>
              <a:ext cx="8128000" cy="1188720"/>
            </p:xfrm>
            <a:graphic>
              <a:graphicData uri="http://schemas.openxmlformats.org/drawingml/2006/table">
                <a:tbl>
                  <a:tblPr firstRow="1" lastCol="1" bandRow="1" bandCol="1">
                    <a:tableStyleId>{5940675A-B579-460E-94D1-54222C63F5DA}</a:tableStyleId>
                  </a:tblPr>
                  <a:tblGrid>
                    <a:gridCol w="2646915">
                      <a:extLst>
                        <a:ext uri="{9D8B030D-6E8A-4147-A177-3AD203B41FA5}">
                          <a16:colId xmlns:a16="http://schemas.microsoft.com/office/drawing/2014/main" val="3189433216"/>
                        </a:ext>
                      </a:extLst>
                    </a:gridCol>
                    <a:gridCol w="2646915">
                      <a:extLst>
                        <a:ext uri="{9D8B030D-6E8A-4147-A177-3AD203B41FA5}">
                          <a16:colId xmlns:a16="http://schemas.microsoft.com/office/drawing/2014/main" val="799549186"/>
                        </a:ext>
                      </a:extLst>
                    </a:gridCol>
                    <a:gridCol w="2834170">
                      <a:extLst>
                        <a:ext uri="{9D8B030D-6E8A-4147-A177-3AD203B41FA5}">
                          <a16:colId xmlns:a16="http://schemas.microsoft.com/office/drawing/2014/main" val="389779637"/>
                        </a:ext>
                      </a:extLst>
                    </a:gridCol>
                  </a:tblGrid>
                  <a:tr h="783009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≠2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Domain</a:t>
                          </a:r>
                          <a:r>
                            <a:rPr lang="en-US" sz="2400" baseline="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−∞,2</m:t>
                                  </m:r>
                                </m:e>
                              </m:d>
                              <m:r>
                                <a:rPr lang="en-US" sz="240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𝑜𝑟</m:t>
                              </m:r>
                              <m:r>
                                <a:rPr lang="en-US" sz="240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(2,∞)</m:t>
                              </m:r>
                            </m:oMath>
                          </a14:m>
                          <a:endParaRPr lang="en-US" sz="2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≠0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  <a:p>
                          <a:pPr algn="ctr"/>
                          <a:r>
                            <a:rPr lang="en-US" sz="2400" baseline="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Range is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−∞,0</m:t>
                                  </m:r>
                                </m:e>
                              </m:d>
                              <m:r>
                                <a:rPr lang="en-US" sz="240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𝑜𝑟</m:t>
                              </m:r>
                              <m:r>
                                <a:rPr lang="en-US" sz="240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(0,∞)</m:t>
                              </m:r>
                            </m:oMath>
                          </a14:m>
                          <a:endParaRPr lang="en-US" sz="2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28846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DC02F0B4-540B-413A-B174-B26B90BB93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1487504"/>
                  </p:ext>
                </p:extLst>
              </p:nvPr>
            </p:nvGraphicFramePr>
            <p:xfrm>
              <a:off x="2503648" y="3457063"/>
              <a:ext cx="8128000" cy="1188720"/>
            </p:xfrm>
            <a:graphic>
              <a:graphicData uri="http://schemas.openxmlformats.org/drawingml/2006/table">
                <a:tbl>
                  <a:tblPr firstRow="1" lastCol="1" bandRow="1" bandCol="1">
                    <a:tableStyleId>{5940675A-B579-460E-94D1-54222C63F5DA}</a:tableStyleId>
                  </a:tblPr>
                  <a:tblGrid>
                    <a:gridCol w="2646915">
                      <a:extLst>
                        <a:ext uri="{9D8B030D-6E8A-4147-A177-3AD203B41FA5}">
                          <a16:colId xmlns:a16="http://schemas.microsoft.com/office/drawing/2014/main" val="3189433216"/>
                        </a:ext>
                      </a:extLst>
                    </a:gridCol>
                    <a:gridCol w="2646915">
                      <a:extLst>
                        <a:ext uri="{9D8B030D-6E8A-4147-A177-3AD203B41FA5}">
                          <a16:colId xmlns:a16="http://schemas.microsoft.com/office/drawing/2014/main" val="799549186"/>
                        </a:ext>
                      </a:extLst>
                    </a:gridCol>
                    <a:gridCol w="2834170">
                      <a:extLst>
                        <a:ext uri="{9D8B030D-6E8A-4147-A177-3AD203B41FA5}">
                          <a16:colId xmlns:a16="http://schemas.microsoft.com/office/drawing/2014/main" val="389779637"/>
                        </a:ext>
                      </a:extLst>
                    </a:gridCol>
                  </a:tblGrid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0" t="-510" r="-207356" b="-6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61" t="-510" r="-107834" b="-6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6695" t="-510" r="-429" b="-66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288464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8C3CC0C-1557-4E43-AF57-ADA5E5DD47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2921178"/>
                  </p:ext>
                </p:extLst>
              </p:nvPr>
            </p:nvGraphicFramePr>
            <p:xfrm>
              <a:off x="2503648" y="4645783"/>
              <a:ext cx="8128000" cy="1016976"/>
            </p:xfrm>
            <a:graphic>
              <a:graphicData uri="http://schemas.openxmlformats.org/drawingml/2006/table">
                <a:tbl>
                  <a:tblPr firstRow="1" lastCol="1" bandRow="1" bandCol="1">
                    <a:tableStyleId>{5940675A-B579-460E-94D1-54222C63F5DA}</a:tableStyleId>
                  </a:tblPr>
                  <a:tblGrid>
                    <a:gridCol w="2646915">
                      <a:extLst>
                        <a:ext uri="{9D8B030D-6E8A-4147-A177-3AD203B41FA5}">
                          <a16:colId xmlns:a16="http://schemas.microsoft.com/office/drawing/2014/main" val="43861820"/>
                        </a:ext>
                      </a:extLst>
                    </a:gridCol>
                    <a:gridCol w="2646915">
                      <a:extLst>
                        <a:ext uri="{9D8B030D-6E8A-4147-A177-3AD203B41FA5}">
                          <a16:colId xmlns:a16="http://schemas.microsoft.com/office/drawing/2014/main" val="2925646769"/>
                        </a:ext>
                      </a:extLst>
                    </a:gridCol>
                    <a:gridCol w="2834170">
                      <a:extLst>
                        <a:ext uri="{9D8B030D-6E8A-4147-A177-3AD203B41FA5}">
                          <a16:colId xmlns:a16="http://schemas.microsoft.com/office/drawing/2014/main" val="3653590544"/>
                        </a:ext>
                      </a:extLst>
                    </a:gridCol>
                  </a:tblGrid>
                  <a:tr h="1016976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  <a:p>
                          <a:pPr algn="ctr"/>
                          <a:endParaRPr lang="en-US" sz="2400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x – any real number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Domain is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(−∞,∞)</m:t>
                              </m:r>
                            </m:oMath>
                          </a14:m>
                          <a:endParaRPr lang="en-US" sz="2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Range is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[0,∞)</m:t>
                              </m:r>
                            </m:oMath>
                          </a14:m>
                          <a:endParaRPr lang="en-US" sz="2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965417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8C3CC0C-1557-4E43-AF57-ADA5E5DD47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2921178"/>
                  </p:ext>
                </p:extLst>
              </p:nvPr>
            </p:nvGraphicFramePr>
            <p:xfrm>
              <a:off x="2503648" y="4645783"/>
              <a:ext cx="8128000" cy="1016976"/>
            </p:xfrm>
            <a:graphic>
              <a:graphicData uri="http://schemas.openxmlformats.org/drawingml/2006/table">
                <a:tbl>
                  <a:tblPr firstRow="1" lastCol="1" bandRow="1" bandCol="1">
                    <a:tableStyleId>{5940675A-B579-460E-94D1-54222C63F5DA}</a:tableStyleId>
                  </a:tblPr>
                  <a:tblGrid>
                    <a:gridCol w="2646915">
                      <a:extLst>
                        <a:ext uri="{9D8B030D-6E8A-4147-A177-3AD203B41FA5}">
                          <a16:colId xmlns:a16="http://schemas.microsoft.com/office/drawing/2014/main" val="43861820"/>
                        </a:ext>
                      </a:extLst>
                    </a:gridCol>
                    <a:gridCol w="2646915">
                      <a:extLst>
                        <a:ext uri="{9D8B030D-6E8A-4147-A177-3AD203B41FA5}">
                          <a16:colId xmlns:a16="http://schemas.microsoft.com/office/drawing/2014/main" val="2925646769"/>
                        </a:ext>
                      </a:extLst>
                    </a:gridCol>
                    <a:gridCol w="2834170">
                      <a:extLst>
                        <a:ext uri="{9D8B030D-6E8A-4147-A177-3AD203B41FA5}">
                          <a16:colId xmlns:a16="http://schemas.microsoft.com/office/drawing/2014/main" val="3653590544"/>
                        </a:ext>
                      </a:extLst>
                    </a:gridCol>
                  </a:tblGrid>
                  <a:tr h="10169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>
                          <a:blip r:embed="rId4"/>
                          <a:stretch>
                            <a:fillRect l="-230" t="-599" r="-207356" b="-41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461" t="-599" r="-107834" b="-41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6695" t="-599" r="-429" b="-41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654174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9939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E54F-0251-C040-B634-A6564A40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2" y="1"/>
            <a:ext cx="10272889" cy="782780"/>
          </a:xfrm>
        </p:spPr>
        <p:txBody>
          <a:bodyPr/>
          <a:lstStyle/>
          <a:p>
            <a:pPr algn="ctr"/>
            <a:r>
              <a:rPr lang="en-US" dirty="0"/>
              <a:t>Distance covered at steady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BA6EC-037D-8F44-8104-06945ADE88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0726" y="1825625"/>
            <a:ext cx="9993299" cy="294033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The distance (in miles) a car drives at steady speed is a function of the number of hours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Denote the variables; Which is the independent variable? Which is the dependent variable?</a:t>
            </a:r>
          </a:p>
        </p:txBody>
      </p:sp>
    </p:spTree>
    <p:extLst>
      <p:ext uri="{BB962C8B-B14F-4D97-AF65-F5344CB8AC3E}">
        <p14:creationId xmlns:p14="http://schemas.microsoft.com/office/powerpoint/2010/main" val="3668210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E54F-0251-C040-B634-A6564A40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2" y="1"/>
            <a:ext cx="10272889" cy="782780"/>
          </a:xfrm>
        </p:spPr>
        <p:txBody>
          <a:bodyPr/>
          <a:lstStyle/>
          <a:p>
            <a:pPr algn="ctr"/>
            <a:r>
              <a:rPr lang="en-US" dirty="0"/>
              <a:t>Distance covered at steady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BA6EC-037D-8F44-8104-06945ADE88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4474" y="1825625"/>
            <a:ext cx="10439142" cy="454746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The distance (in miles) a car drives at steady speed is a function of the number of hours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Denote the variables; Which is the independent variable? Which is the dependent variable?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0000"/>
                </a:solidFill>
              </a:rPr>
              <a:t>D – distance traveled, in miles, since beginning – dependent variable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0000"/>
                </a:solidFill>
              </a:rPr>
              <a:t>t – total time of trip, in hours - independent variable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2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E54F-0251-C040-B634-A6564A40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449" y="0"/>
            <a:ext cx="10272889" cy="708889"/>
          </a:xfrm>
        </p:spPr>
        <p:txBody>
          <a:bodyPr/>
          <a:lstStyle/>
          <a:p>
            <a:pPr algn="ctr"/>
            <a:r>
              <a:rPr lang="en-US" dirty="0"/>
              <a:t>Distance covered at steady speed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5BA6EC-037D-8F44-8104-06945ADE883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106054" y="874279"/>
                <a:ext cx="10355826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</a:rPr>
                  <a:t>The distance (in miles) a car drives at steady speed is a function of the number of hours</a:t>
                </a:r>
              </a:p>
              <a:p>
                <a:pPr marL="0" indent="0">
                  <a:buNone/>
                </a:pP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</a:rPr>
                  <a:t>What is the physical interpretation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3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=250?</m:t>
                    </m:r>
                  </m:oMath>
                </a14:m>
                <a:endParaRPr lang="en-US" sz="36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</a:rPr>
                  <a:t>At what steady speed does the car drive?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5BA6EC-037D-8F44-8104-06945ADE88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06054" y="874279"/>
                <a:ext cx="10355826" cy="4351338"/>
              </a:xfrm>
              <a:blipFill>
                <a:blip r:embed="rId2"/>
                <a:stretch>
                  <a:fillRect l="-1766" r="-1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4320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E54F-0251-C040-B634-A6564A40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449" y="0"/>
            <a:ext cx="10272889" cy="708889"/>
          </a:xfrm>
        </p:spPr>
        <p:txBody>
          <a:bodyPr/>
          <a:lstStyle/>
          <a:p>
            <a:pPr algn="ctr"/>
            <a:r>
              <a:rPr lang="en-US" dirty="0"/>
              <a:t>Distance covered at steady speed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5BA6EC-037D-8F44-8104-06945ADE883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235363" y="1677842"/>
                <a:ext cx="10355826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</a:rPr>
                  <a:t>The distance (in miles) a car drives at steady speed is a function of the number of hours</a:t>
                </a:r>
              </a:p>
              <a:p>
                <a:pPr marL="0" indent="0">
                  <a:buNone/>
                </a:pP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</a:rPr>
                  <a:t>What is the physical interpretation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3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=250?</m:t>
                    </m:r>
                  </m:oMath>
                </a14:m>
                <a:endParaRPr lang="en-US" sz="36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</a:rPr>
                  <a:t>At what steady speed does the car drive?</a:t>
                </a:r>
              </a:p>
              <a:p>
                <a:pPr marL="0" indent="0">
                  <a:buNone/>
                </a:pPr>
                <a:endParaRPr lang="en-US" sz="36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>
                  <a:buClr>
                    <a:srgbClr val="FF0000"/>
                  </a:buClr>
                  <a:buSzPct val="95000"/>
                  <a:buFont typeface="Calibri" panose="020F0502020204030204" pitchFamily="34" charset="0"/>
                  <a:buChar char="–"/>
                </a:pPr>
                <a:r>
                  <a:rPr lang="en-US" sz="3400" dirty="0">
                    <a:solidFill>
                      <a:srgbClr val="FF0000"/>
                    </a:solidFill>
                  </a:rPr>
                  <a:t>The car covers 250 miles in five hours.</a:t>
                </a:r>
              </a:p>
              <a:p>
                <a:pPr lvl="1">
                  <a:buClr>
                    <a:srgbClr val="FF0000"/>
                  </a:buClr>
                  <a:buSzPct val="95000"/>
                  <a:buFont typeface="Calibri" panose="020F0502020204030204" pitchFamily="34" charset="0"/>
                  <a:buChar char="–"/>
                </a:pPr>
                <a:r>
                  <a:rPr lang="en-US" sz="3400" dirty="0">
                    <a:solidFill>
                      <a:srgbClr val="FF0000"/>
                    </a:solidFill>
                  </a:rPr>
                  <a:t>The steady speed is 50 miles per hour, i.e. </a:t>
                </a:r>
                <a14:m>
                  <m:oMath xmlns:m="http://schemas.openxmlformats.org/officeDocument/2006/math">
                    <m:r>
                      <a:rPr lang="en-US" sz="3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=50</m:t>
                    </m:r>
                    <m:r>
                      <a:rPr lang="en-US" sz="3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4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3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5BA6EC-037D-8F44-8104-06945ADE88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235363" y="1677842"/>
                <a:ext cx="10355826" cy="4351338"/>
              </a:xfrm>
              <a:blipFill>
                <a:blip r:embed="rId2"/>
                <a:stretch>
                  <a:fillRect l="-1590" t="-6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4890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E54F-0251-C040-B634-A6564A40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520" y="0"/>
            <a:ext cx="10272889" cy="838198"/>
          </a:xfrm>
        </p:spPr>
        <p:txBody>
          <a:bodyPr/>
          <a:lstStyle/>
          <a:p>
            <a:pPr algn="ctr"/>
            <a:r>
              <a:rPr lang="en-US" dirty="0"/>
              <a:t>Distance covered at steady speed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5BA6EC-037D-8F44-8104-06945ADE883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180583" y="1536987"/>
                <a:ext cx="10355826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The distance (in miles) a car drives at steady speed is a function of the number of hours</a:t>
                </a: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What is the meaning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=300</m:t>
                    </m:r>
                  </m:oMath>
                </a14:m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? What is the respective value of t?</a:t>
                </a: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What is the meaning of D 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4.5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? What is the respective value of D?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5BA6EC-037D-8F44-8104-06945ADE88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80583" y="1536987"/>
                <a:ext cx="10355826" cy="4351338"/>
              </a:xfrm>
              <a:blipFill>
                <a:blip r:embed="rId2"/>
                <a:stretch>
                  <a:fillRect l="-1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15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E54F-0251-C040-B634-A6564A40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520" y="0"/>
            <a:ext cx="10272889" cy="838198"/>
          </a:xfrm>
        </p:spPr>
        <p:txBody>
          <a:bodyPr/>
          <a:lstStyle/>
          <a:p>
            <a:pPr algn="ctr"/>
            <a:r>
              <a:rPr lang="en-US" dirty="0"/>
              <a:t>Distance covered at steady speed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5BA6EC-037D-8F44-8104-06945ADE883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180583" y="1163782"/>
                <a:ext cx="10623490" cy="472454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The distance (in miles) a car drives at steady speed is a function of the number of hours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What is the meaning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=300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? </a:t>
                </a:r>
              </a:p>
              <a:p>
                <a:pPr marL="0" indent="0">
                  <a:buNone/>
                </a:pPr>
                <a:r>
                  <a:rPr lang="en-US" sz="2800" i="1" dirty="0">
                    <a:solidFill>
                      <a:srgbClr val="FF0000"/>
                    </a:solidFill>
                  </a:rPr>
                  <a:t>The car has covered 300 miles in an unknown number of hours.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What is the respective value of t? </a:t>
                </a:r>
                <a:r>
                  <a:rPr lang="en-US" sz="2800" i="1" dirty="0">
                    <a:solidFill>
                      <a:srgbClr val="FF0000"/>
                    </a:solidFill>
                  </a:rPr>
                  <a:t>t = 6 hours</a:t>
                </a: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What is the meaning of D 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4.5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? </a:t>
                </a:r>
                <a:r>
                  <a:rPr lang="en-US" sz="2800" i="1" dirty="0">
                    <a:solidFill>
                      <a:srgbClr val="FF0000"/>
                    </a:solidFill>
                  </a:rPr>
                  <a:t>After 4.5 hours the cars has covered D miles.</a:t>
                </a:r>
                <a:endParaRPr lang="en-US" sz="3200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What is the respective value of D?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=4.5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=225 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𝑚𝑖𝑙𝑒𝑠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5BA6EC-037D-8F44-8104-06945ADE88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80583" y="1163782"/>
                <a:ext cx="10623490" cy="4724543"/>
              </a:xfrm>
              <a:blipFill>
                <a:blip r:embed="rId2"/>
                <a:stretch>
                  <a:fillRect l="-1493" t="-129" b="-2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488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CB674-F539-F240-96D3-D96A9D8C8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567" y="21074"/>
            <a:ext cx="10272889" cy="792016"/>
          </a:xfrm>
        </p:spPr>
        <p:txBody>
          <a:bodyPr/>
          <a:lstStyle/>
          <a:p>
            <a:pPr algn="ctr"/>
            <a:r>
              <a:rPr lang="en-US" dirty="0"/>
              <a:t>Population of a Country since 1930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F3D9F-6C6B-9E49-903A-1A4972E2F0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Suppose you are given the following graph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75BBF8C-E52C-F24D-9F7F-8894076FDB6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494272" y="2584190"/>
                <a:ext cx="4986528" cy="236681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What is the meaning of the variables? In what units are they measured?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Explain the meaning of </a:t>
                </a:r>
                <a:endParaRPr lang="en-US" sz="2400" b="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4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=90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75BBF8C-E52C-F24D-9F7F-8894076FDB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494272" y="2584190"/>
                <a:ext cx="4986528" cy="2366818"/>
              </a:xfrm>
              <a:blipFill>
                <a:blip r:embed="rId2"/>
                <a:stretch>
                  <a:fillRect l="-1834" r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658E960-2E9C-2B48-91BE-624520C54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511" y="2498405"/>
            <a:ext cx="4660900" cy="27305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B2C7348-11D5-4E99-A53B-366A0E61A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1" t="43641" r="22185" b="52323"/>
          <a:stretch/>
        </p:blipFill>
        <p:spPr bwMode="auto">
          <a:xfrm>
            <a:off x="1847273" y="1075402"/>
            <a:ext cx="8761668" cy="9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9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A69AB-1C15-C945-9983-8D9914825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Function is a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4D5043-6FDA-8B4E-AA6A-D8FB934320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09512" y="1563624"/>
                <a:ext cx="10272889" cy="447695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>
                    <a:latin typeface="+mn-lt"/>
                  </a:rPr>
                  <a:t>A function is a </a:t>
                </a: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rule</a:t>
                </a:r>
                <a:r>
                  <a:rPr lang="en-US" sz="3200" dirty="0">
                    <a:latin typeface="+mn-lt"/>
                  </a:rPr>
                  <a:t> which assigns a </a:t>
                </a: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single value </a:t>
                </a:r>
                <a:r>
                  <a:rPr lang="en-US" sz="3200" dirty="0">
                    <a:latin typeface="+mn-lt"/>
                  </a:rPr>
                  <a:t>to the dependent variable (y) based on the value of the independent variable (x)</a:t>
                </a:r>
              </a:p>
              <a:p>
                <a:pPr marL="0" indent="0">
                  <a:buNone/>
                </a:pPr>
                <a:r>
                  <a:rPr lang="en-US" sz="3200" dirty="0">
                    <a:latin typeface="+mn-lt"/>
                  </a:rPr>
                  <a:t>If there is no context we use the notation </a:t>
                </a:r>
                <a:r>
                  <a:rPr lang="en-US" sz="3200" i="1" dirty="0">
                    <a:latin typeface="+mn-lt"/>
                  </a:rPr>
                  <a:t>y = f(x) </a:t>
                </a:r>
                <a:r>
                  <a:rPr lang="en-US" sz="3200" dirty="0">
                    <a:latin typeface="+mn-lt"/>
                  </a:rPr>
                  <a:t>which we read as </a:t>
                </a:r>
                <a:r>
                  <a:rPr lang="en-US" sz="3200" i="1" dirty="0">
                    <a:latin typeface="+mn-lt"/>
                  </a:rPr>
                  <a:t>“y is a function f of x”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3200" b="0" i="1" dirty="0">
                  <a:latin typeface="+mn-lt"/>
                </a:endParaRPr>
              </a:p>
              <a:p>
                <a:pPr marL="0" indent="0">
                  <a:buNone/>
                </a:pPr>
                <a:r>
                  <a:rPr lang="en-US" sz="3200" dirty="0">
                    <a:latin typeface="+mn-lt"/>
                  </a:rPr>
                  <a:t>Note: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−2=−1 ,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−2=7</m:t>
                    </m:r>
                  </m:oMath>
                </a14:m>
                <a:endParaRPr lang="en-US" sz="3200" b="0" dirty="0">
                  <a:latin typeface="+mn-lt"/>
                </a:endParaRPr>
              </a:p>
              <a:p>
                <a:pPr marL="0" indent="0">
                  <a:buNone/>
                </a:pPr>
                <a:endParaRPr lang="en-US" sz="32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4D5043-6FDA-8B4E-AA6A-D8FB934320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9512" y="1563624"/>
                <a:ext cx="10272889" cy="4476958"/>
              </a:xfrm>
              <a:blipFill>
                <a:blip r:embed="rId2"/>
                <a:stretch>
                  <a:fillRect l="-1543" t="-3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657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CB674-F539-F240-96D3-D96A9D8C8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567" y="21074"/>
            <a:ext cx="10272889" cy="792016"/>
          </a:xfrm>
        </p:spPr>
        <p:txBody>
          <a:bodyPr/>
          <a:lstStyle/>
          <a:p>
            <a:pPr algn="ctr"/>
            <a:r>
              <a:rPr lang="en-US" dirty="0"/>
              <a:t>Population of a Country since 1930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F3D9F-6C6B-9E49-903A-1A4972E2F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15166" y="5100689"/>
            <a:ext cx="4986528" cy="696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Suppose you are given the following graph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58E960-2E9C-2B48-91BE-624520C54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166" y="2309080"/>
            <a:ext cx="4660900" cy="27305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B2C7348-11D5-4E99-A53B-366A0E61A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1" t="43641" r="22185" b="52323"/>
          <a:stretch/>
        </p:blipFill>
        <p:spPr bwMode="auto">
          <a:xfrm>
            <a:off x="1715166" y="1069534"/>
            <a:ext cx="8761668" cy="9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89B118B2-9A39-4499-A499-6885061FAB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41631" y="2433316"/>
                <a:ext cx="4986528" cy="35999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800" kern="1200" cap="none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600" kern="1200" cap="none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200" kern="1200" cap="none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200" kern="1200" cap="none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What is the meaning of the variables? In what units are they measured?</a:t>
                </a:r>
              </a:p>
              <a:p>
                <a:pPr marL="457200" lvl="1" indent="0">
                  <a:buNone/>
                </a:pPr>
                <a:r>
                  <a:rPr lang="en-US" sz="2000" i="1" dirty="0">
                    <a:solidFill>
                      <a:srgbClr val="FF0000"/>
                    </a:solidFill>
                  </a:rPr>
                  <a:t>P – population since 1930 in millions</a:t>
                </a:r>
              </a:p>
              <a:p>
                <a:pPr marL="457200" lvl="1" indent="0">
                  <a:buNone/>
                </a:pPr>
                <a:r>
                  <a:rPr lang="en-US" sz="2000" i="1" dirty="0">
                    <a:solidFill>
                      <a:srgbClr val="FF0000"/>
                    </a:solidFill>
                  </a:rPr>
                  <a:t>t – number of years since 1930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Explain the meaning of </a:t>
                </a:r>
                <a:endParaRPr lang="en-US" sz="240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4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40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=90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57200" lvl="1" indent="0">
                  <a:buFont typeface="Arial"/>
                  <a:buNone/>
                </a:pPr>
                <a:r>
                  <a:rPr lang="en-US" sz="2200" i="1" dirty="0">
                    <a:solidFill>
                      <a:srgbClr val="FF0000"/>
                    </a:solidFill>
                  </a:rPr>
                  <a:t>In 1990 the population of this country was 90 million</a:t>
                </a:r>
              </a:p>
            </p:txBody>
          </p:sp>
        </mc:Choice>
        <mc:Fallback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89B118B2-9A39-4499-A499-6885061FA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631" y="2433316"/>
                <a:ext cx="4986528" cy="3599900"/>
              </a:xfrm>
              <a:prstGeom prst="rect">
                <a:avLst/>
              </a:prstGeom>
              <a:blipFill>
                <a:blip r:embed="rId4"/>
                <a:stretch>
                  <a:fillRect l="-1834" r="-733" b="-1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442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CB674-F539-F240-96D3-D96A9D8C8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1" y="0"/>
            <a:ext cx="10272889" cy="792016"/>
          </a:xfrm>
        </p:spPr>
        <p:txBody>
          <a:bodyPr/>
          <a:lstStyle/>
          <a:p>
            <a:pPr algn="ctr"/>
            <a:r>
              <a:rPr lang="en-US" dirty="0"/>
              <a:t>Population of a Country since 1930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F3D9F-6C6B-9E49-903A-1A4972E2F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6983" y="1533235"/>
            <a:ext cx="4986528" cy="658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Suppose you are given the following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75BBF8C-E52C-F24D-9F7F-8894076FDB6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445955" y="2310519"/>
                <a:ext cx="5256518" cy="334682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What does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=120</m:t>
                    </m:r>
                  </m:oMath>
                </a14:m>
                <a:r>
                  <a:rPr lang="en-US" sz="2000" b="0" dirty="0">
                    <a:solidFill>
                      <a:schemeClr val="accent1">
                        <a:lumMod val="75000"/>
                      </a:schemeClr>
                    </a:solidFill>
                  </a:rPr>
                  <a:t> mean? What would be your estimate of t?</a:t>
                </a:r>
              </a:p>
              <a:p>
                <a:pPr marL="0" indent="0">
                  <a:buNone/>
                </a:pPr>
                <a:endParaRPr lang="en-US" sz="20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What is the meaning of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80</m:t>
                        </m:r>
                      </m:e>
                    </m:d>
                  </m:oMath>
                </a14:m>
                <a:r>
                  <a:rPr lang="en-US" sz="2000" b="0" dirty="0">
                    <a:solidFill>
                      <a:schemeClr val="accent1">
                        <a:lumMod val="75000"/>
                      </a:schemeClr>
                    </a:solidFill>
                  </a:rPr>
                  <a:t>?  What is this value of P?</a:t>
                </a:r>
              </a:p>
              <a:p>
                <a:pPr marL="0" indent="0">
                  <a:buNone/>
                </a:pPr>
                <a:endParaRPr lang="en-US" sz="20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What was the population in 1930? (estimate)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0" dirty="0">
                    <a:solidFill>
                      <a:schemeClr val="accent1">
                        <a:lumMod val="75000"/>
                      </a:schemeClr>
                    </a:solidFill>
                  </a:rPr>
                  <a:t>What is the domain/range of the 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000" b="0" dirty="0">
                    <a:solidFill>
                      <a:schemeClr val="accent1">
                        <a:lumMod val="75000"/>
                      </a:schemeClr>
                    </a:solidFill>
                  </a:rPr>
                  <a:t> (estimate)</a:t>
                </a:r>
              </a:p>
              <a:p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75BBF8C-E52C-F24D-9F7F-8894076FDB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445955" y="2310519"/>
                <a:ext cx="5256518" cy="3346824"/>
              </a:xfrm>
              <a:blipFill>
                <a:blip r:embed="rId2"/>
                <a:stretch>
                  <a:fillRect l="-1159" t="-16758" r="-1622" b="-5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658E960-2E9C-2B48-91BE-624520C54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983" y="2300331"/>
            <a:ext cx="46609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5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C40B1-5B16-2542-9A32-68F727F69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660" y="0"/>
            <a:ext cx="10272889" cy="730043"/>
          </a:xfrm>
        </p:spPr>
        <p:txBody>
          <a:bodyPr/>
          <a:lstStyle/>
          <a:p>
            <a:pPr algn="ctr"/>
            <a:r>
              <a:rPr lang="en-US" dirty="0"/>
              <a:t>Proportionality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EDAD66-8C14-4248-9202-6E65609EB26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476660" y="1579820"/>
                <a:ext cx="9574161" cy="4351338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y is proportional to x means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𝑘𝑥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, where k is a constant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Example: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How much you earn is directly proportional to how many hours you work if paid by hour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y is inversely proportional to x means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 where k is a constant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Example: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Speed and travel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(Remember: distance=time x steady speed)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EDAD66-8C14-4248-9202-6E65609EB2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476660" y="1579820"/>
                <a:ext cx="9574161" cy="4351338"/>
              </a:xfrm>
              <a:blipFill>
                <a:blip r:embed="rId2"/>
                <a:stretch>
                  <a:fillRect l="-1591" t="-3641" r="-255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03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4D5043-6FDA-8B4E-AA6A-D8FB934320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>
                    <a:latin typeface="+mn-lt"/>
                  </a:rPr>
                  <a:t>Suppose now that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rad>
                  </m:oMath>
                </a14:m>
                <a:endParaRPr lang="en-US" sz="3200" b="0" dirty="0">
                  <a:latin typeface="+mn-lt"/>
                </a:endParaRPr>
              </a:p>
              <a:p>
                <a:pPr marL="0" indent="0">
                  <a:buNone/>
                </a:pPr>
                <a:endParaRPr lang="en-US" sz="3200" b="0" dirty="0">
                  <a:latin typeface="+mn-lt"/>
                </a:endParaRPr>
              </a:p>
              <a:p>
                <a:r>
                  <a:rPr lang="en-US" sz="3200" dirty="0">
                    <a:latin typeface="+mn-lt"/>
                  </a:rPr>
                  <a:t>What is g(4), g(9), g(-16)?</a:t>
                </a:r>
                <a:endParaRPr lang="en-US" sz="32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4D5043-6FDA-8B4E-AA6A-D8FB934320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67223CED-D8BE-4BF9-967B-525B0A637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688" y="242888"/>
            <a:ext cx="10272712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Function is a Rule</a:t>
            </a:r>
          </a:p>
        </p:txBody>
      </p:sp>
    </p:spTree>
    <p:extLst>
      <p:ext uri="{BB962C8B-B14F-4D97-AF65-F5344CB8AC3E}">
        <p14:creationId xmlns:p14="http://schemas.microsoft.com/office/powerpoint/2010/main" val="497064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A69AB-1C15-C945-9983-8D9914825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Function is a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4D5043-6FDA-8B4E-AA6A-D8FB934320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98675" y="1184933"/>
                <a:ext cx="10272889" cy="4624740"/>
              </a:xfrm>
            </p:spPr>
            <p:txBody>
              <a:bodyPr>
                <a:normAutofit/>
              </a:bodyPr>
              <a:lstStyle/>
              <a:p>
                <a:endParaRPr lang="en-US" sz="2800" dirty="0">
                  <a:latin typeface="+mn-lt"/>
                </a:endParaRPr>
              </a:p>
              <a:p>
                <a:r>
                  <a:rPr lang="en-US" sz="2800" dirty="0">
                    <a:latin typeface="+mn-lt"/>
                  </a:rPr>
                  <a:t>Suppose now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rad>
                  </m:oMath>
                </a14:m>
                <a:endParaRPr lang="en-US" sz="2800" b="0" dirty="0">
                  <a:latin typeface="+mn-lt"/>
                </a:endParaRPr>
              </a:p>
              <a:p>
                <a:pPr marL="0" indent="0">
                  <a:buNone/>
                </a:pPr>
                <a:endParaRPr lang="en-US" sz="2800" b="0" dirty="0">
                  <a:latin typeface="+mn-lt"/>
                </a:endParaRPr>
              </a:p>
              <a:p>
                <a:r>
                  <a:rPr lang="en-US" sz="2800" dirty="0">
                    <a:latin typeface="+mn-lt"/>
                  </a:rPr>
                  <a:t>What is g(4), g(9), g(-16)?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b="0" dirty="0">
                  <a:latin typeface="+mn-lt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800" b="0" dirty="0">
                  <a:latin typeface="+mn-lt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−16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−16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𝑢𝑛𝑑𝑒𝑓𝑖𝑛𝑒𝑑</m:t>
                    </m:r>
                  </m:oMath>
                </a14:m>
                <a:endParaRPr lang="en-US" sz="2800" b="0" dirty="0">
                  <a:latin typeface="+mn-lt"/>
                </a:endParaRPr>
              </a:p>
              <a:p>
                <a:endParaRPr lang="en-US" sz="2800" b="0" dirty="0">
                  <a:latin typeface="+mn-lt"/>
                </a:endParaRPr>
              </a:p>
              <a:p>
                <a:pPr marL="0" indent="0">
                  <a:buNone/>
                </a:pPr>
                <a:endParaRPr lang="en-US" sz="28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4D5043-6FDA-8B4E-AA6A-D8FB934320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8675" y="1184933"/>
                <a:ext cx="10272889" cy="4624740"/>
              </a:xfrm>
              <a:blipFill>
                <a:blip r:embed="rId2"/>
                <a:stretch>
                  <a:fillRect l="-1958" t="-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21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6A5208-E9DC-1342-925B-780966305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2" y="0"/>
            <a:ext cx="10272889" cy="64423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Functions with a context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689EE5-5DF7-994D-AFD1-F031EA3497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9512" y="1339951"/>
            <a:ext cx="4986528" cy="4546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In a real-world context we use other letters that convey the meaning of the variables, e.g.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 – time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H – height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 – population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 – cost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 – area</a:t>
            </a: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DBB9A5D-F622-9741-8A77-0C8C2B960E6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688238" y="1496969"/>
                <a:ext cx="4986528" cy="334682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Example: A ball is tossed straight up with initial velocity of 64 feet per second</a:t>
                </a:r>
              </a:p>
              <a:p>
                <a:pPr marL="290513" indent="0">
                  <a:buNone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The height,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H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in feet of the ball above ground level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t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 seconds after it is tossed is given by</a:t>
                </a:r>
              </a:p>
              <a:p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=64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−16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DBB9A5D-F622-9741-8A77-0C8C2B960E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688238" y="1496969"/>
                <a:ext cx="4986528" cy="3346824"/>
              </a:xfrm>
              <a:blipFill>
                <a:blip r:embed="rId2"/>
                <a:stretch>
                  <a:fillRect l="-1834" t="-3461" r="-2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35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688F8-E988-B045-A249-E4CD39215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67" y="0"/>
            <a:ext cx="10272889" cy="782780"/>
          </a:xfrm>
        </p:spPr>
        <p:txBody>
          <a:bodyPr/>
          <a:lstStyle/>
          <a:p>
            <a:pPr algn="ctr"/>
            <a:r>
              <a:rPr lang="en-US" dirty="0"/>
              <a:t>Tossed Ball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071E6-52CB-A344-89B1-1CA6C5C2704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420091" y="1463788"/>
                <a:ext cx="5181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Initially </a:t>
                </a:r>
                <a:endParaRPr lang="en-US" sz="2400" b="0" i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=64(0)−16(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rPr>
                      <m:t>= 0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 feet</a:t>
                </a:r>
              </a:p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 After half a second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0.5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=64(0.5)−16(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0.5)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rPr>
                      <m:t>= 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rPr>
                      <m:t>28</m:t>
                    </m:r>
                  </m:oMath>
                </a14:m>
                <a:r>
                  <a:rPr lang="en-US" sz="2400" b="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 feet</a:t>
                </a:r>
              </a:p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After one second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=64(1)−16(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1)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m:t>48 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m:t>feet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And so 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=64(2)−16(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2)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m:t>64 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m:t>feet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=64(3)−16(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3)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m:t>48 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m:t>feet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=64(4)−16(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4)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m:t>0 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m:t>feet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071E6-52CB-A344-89B1-1CA6C5C270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420091" y="1463788"/>
                <a:ext cx="5181600" cy="4351338"/>
              </a:xfrm>
              <a:blipFill>
                <a:blip r:embed="rId2"/>
                <a:stretch>
                  <a:fillRect l="-2706" t="-7983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6325CB2-95E9-1148-9458-FDCA580688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72983" y="1918631"/>
            <a:ext cx="4364108" cy="258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BC10E-5B3A-954D-91AA-57C8A5E46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530" y="0"/>
            <a:ext cx="10272889" cy="856671"/>
          </a:xfrm>
        </p:spPr>
        <p:txBody>
          <a:bodyPr/>
          <a:lstStyle/>
          <a:p>
            <a:pPr algn="ctr"/>
            <a:r>
              <a:rPr lang="en-US" dirty="0"/>
              <a:t>Domain and Range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A54452-1941-864B-8BD8-28758EAFBC4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466530" y="1188316"/>
                <a:ext cx="9987117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b="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Domain of any function f: All possible values of the </a:t>
                </a:r>
                <a:r>
                  <a:rPr lang="en-US" sz="3200" b="1" i="1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independent variable</a:t>
                </a: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Range: All possible values of the </a:t>
                </a:r>
                <a:r>
                  <a:rPr lang="en-US" sz="3200" b="1" i="1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dependent variable</a:t>
                </a:r>
              </a:p>
              <a:p>
                <a:pPr marL="0" indent="0">
                  <a:buNone/>
                </a:pPr>
                <a:r>
                  <a:rPr lang="en-US" sz="3200" b="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Ex.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=64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−16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What is the domain/range of H?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A54452-1941-864B-8BD8-28758EAFBC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466530" y="1188316"/>
                <a:ext cx="9987117" cy="4351338"/>
              </a:xfrm>
              <a:blipFill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011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BC10E-5B3A-954D-91AA-57C8A5E46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640" y="0"/>
            <a:ext cx="10272889" cy="856671"/>
          </a:xfrm>
        </p:spPr>
        <p:txBody>
          <a:bodyPr/>
          <a:lstStyle/>
          <a:p>
            <a:pPr algn="ctr"/>
            <a:r>
              <a:rPr lang="en-US" dirty="0"/>
              <a:t>Domain and Range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A54452-1941-864B-8BD8-28758EAFBC4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272309" y="1086174"/>
                <a:ext cx="9987117" cy="53053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Domain of any function f: All possible values of the </a:t>
                </a:r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independent variable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Range: All possible values of the </a:t>
                </a:r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dependent variable</a:t>
                </a:r>
              </a:p>
              <a:p>
                <a:pPr marL="0" indent="0">
                  <a:buNone/>
                </a:pPr>
                <a:endParaRPr lang="en-US" sz="2800" b="0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=64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−16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What is the domain/range of H?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Domain: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≤4 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𝑠𝑒𝑐𝑜𝑛𝑑𝑠</m:t>
                    </m:r>
                  </m:oMath>
                </a14:m>
                <a:endParaRPr lang="en-US" sz="2800" b="0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Range: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≤64 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𝑓𝑒𝑒𝑡</m:t>
                    </m:r>
                  </m:oMath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Using interval notation: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0, 4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∈[0, 64]</m:t>
                    </m:r>
                  </m:oMath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  <a:p>
                <a:endParaRPr lang="en-US" sz="2800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A54452-1941-864B-8BD8-28758EAFBC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272309" y="1086174"/>
                <a:ext cx="9987117" cy="5305389"/>
              </a:xfrm>
              <a:blipFill>
                <a:blip r:embed="rId2"/>
                <a:stretch>
                  <a:fillRect l="-1282" t="-3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592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D576D-109F-674E-8D84-D6588730C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1" y="0"/>
            <a:ext cx="10272889" cy="828962"/>
          </a:xfrm>
        </p:spPr>
        <p:txBody>
          <a:bodyPr/>
          <a:lstStyle/>
          <a:p>
            <a:pPr algn="ctr"/>
            <a:r>
              <a:rPr lang="en-US" dirty="0"/>
              <a:t>Domain and Range of a Function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5FDAFBD-8B5D-6C4D-97CA-718630E0E1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2326" y="2051540"/>
            <a:ext cx="5181600" cy="309243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A0CE39-686E-5C4A-8122-11112CB84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2001" y="2088484"/>
            <a:ext cx="4608945" cy="106853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Estimate the domain and the range of the given function</a:t>
            </a:r>
          </a:p>
        </p:txBody>
      </p:sp>
    </p:spTree>
    <p:extLst>
      <p:ext uri="{BB962C8B-B14F-4D97-AF65-F5344CB8AC3E}">
        <p14:creationId xmlns:p14="http://schemas.microsoft.com/office/powerpoint/2010/main" val="326513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224A2AA-D5FC-48A6-9E64-F8E8ADA24323}" vid="{07A93877-1AD2-47AB-A9C2-0940A3A707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7635</TotalTime>
  <Words>1297</Words>
  <Application>Microsoft Office PowerPoint</Application>
  <PresentationFormat>Widescreen</PresentationFormat>
  <Paragraphs>153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</vt:lpstr>
      <vt:lpstr>Cambria Math</vt:lpstr>
      <vt:lpstr>Theme1</vt:lpstr>
      <vt:lpstr>Representing Functions Symbolically</vt:lpstr>
      <vt:lpstr>Function is a Rule</vt:lpstr>
      <vt:lpstr>Function is a Rule</vt:lpstr>
      <vt:lpstr>Function is a rule</vt:lpstr>
      <vt:lpstr>Functions with a context</vt:lpstr>
      <vt:lpstr>Tossed Ball Example</vt:lpstr>
      <vt:lpstr>Domain and Range of a Function</vt:lpstr>
      <vt:lpstr>Domain and Range of a Function</vt:lpstr>
      <vt:lpstr>Domain and Range of a Function</vt:lpstr>
      <vt:lpstr>Domain and Range of a Function</vt:lpstr>
      <vt:lpstr>Domain and Range of a Function</vt:lpstr>
      <vt:lpstr>Domain and Range of a Function</vt:lpstr>
      <vt:lpstr>Distance covered at steady speed</vt:lpstr>
      <vt:lpstr>Distance covered at steady speed</vt:lpstr>
      <vt:lpstr>Distance covered at steady speed</vt:lpstr>
      <vt:lpstr>Distance covered at steady speed</vt:lpstr>
      <vt:lpstr>Distance covered at steady speed</vt:lpstr>
      <vt:lpstr>Distance covered at steady speed</vt:lpstr>
      <vt:lpstr>Population of a Country since 1930</vt:lpstr>
      <vt:lpstr>Population of a Country since 1930</vt:lpstr>
      <vt:lpstr>Population of a Country since 1930</vt:lpstr>
      <vt:lpstr>Proportionality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Representing Functions Symbolically</dc:title>
  <dc:creator>Microsoft Office User</dc:creator>
  <cp:lastModifiedBy>Michael Fernandez</cp:lastModifiedBy>
  <cp:revision>40</cp:revision>
  <dcterms:created xsi:type="dcterms:W3CDTF">2019-08-28T17:56:32Z</dcterms:created>
  <dcterms:modified xsi:type="dcterms:W3CDTF">2019-12-13T22:19:07Z</dcterms:modified>
</cp:coreProperties>
</file>