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04" r:id="rId4"/>
    <p:sldId id="305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30" r:id="rId15"/>
    <p:sldId id="331" r:id="rId16"/>
    <p:sldId id="332" r:id="rId17"/>
    <p:sldId id="33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7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8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 Logarithmic 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CF71B-B52E-3A43-84D9-1716E0F15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Comparing Exponential and Logarithmic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AC7217-B0A4-514A-AE71-27BF87AC1F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1" y="1138751"/>
                <a:ext cx="10272889" cy="333281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What is the relationship between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dirty="0"/>
                  <a:t>?</a:t>
                </a:r>
              </a:p>
              <a:p>
                <a:pPr marL="0" indent="0">
                  <a:buNone/>
                </a:pPr>
                <a:r>
                  <a:rPr lang="en-US" dirty="0"/>
                  <a:t>Let's graph them</a:t>
                </a:r>
              </a:p>
              <a:p>
                <a:pPr marL="0" indent="0">
                  <a:buNone/>
                </a:pPr>
                <a:r>
                  <a:rPr lang="en-US" dirty="0"/>
                  <a:t>What do we observe?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AC7217-B0A4-514A-AE71-27BF87AC1F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1" y="1138751"/>
                <a:ext cx="10272889" cy="3332816"/>
              </a:xfrm>
              <a:blipFill>
                <a:blip r:embed="rId2"/>
                <a:stretch>
                  <a:fillRect l="-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BB79007B-C832-F040-9AF6-452068390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2069" y="3125932"/>
            <a:ext cx="51181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1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8E46A-B59D-457E-8212-F8EAAD3F2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Modeling with Logarithms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62C874-AFEA-4A6B-9256-AF36FB898D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1267531"/>
                <a:ext cx="10272889" cy="4697839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Many applications of logarithms arise in chemistry.</a:t>
                </a:r>
              </a:p>
              <a:p>
                <a:r>
                  <a:rPr lang="en-US" sz="2800" dirty="0"/>
                  <a:t>pH value, or simply pH measures how acidic a water solution is.</a:t>
                </a:r>
              </a:p>
              <a:p>
                <a:r>
                  <a:rPr lang="en-US" sz="2800" dirty="0"/>
                  <a:t>The formula is:</a:t>
                </a:r>
              </a:p>
              <a:p>
                <a:pPr marL="91440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𝑝𝐻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h𝑦𝑑𝑟𝑜𝑔𝑒𝑛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𝑖𝑜𝑛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𝑐𝑜𝑛𝑐𝑒𝑛𝑡𝑟𝑎𝑡𝑖𝑜𝑛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800" u="sng" dirty="0"/>
                  <a:t>Example</a:t>
                </a:r>
                <a:r>
                  <a:rPr lang="en-US" sz="2800" dirty="0"/>
                  <a:t>  The hydrogen-ion concentration of pure water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moles per liter, so the pH is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−7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∙1=7 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𝑅𝑒𝑚𝑒𝑚𝑏𝑒𝑟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log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62C874-AFEA-4A6B-9256-AF36FB898D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1267531"/>
                <a:ext cx="10272889" cy="4697839"/>
              </a:xfrm>
              <a:blipFill>
                <a:blip r:embed="rId2"/>
                <a:stretch>
                  <a:fillRect l="-19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478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8E46A-B59D-457E-8212-F8EAAD3F2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Modeling with Logarithms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019D2A3-6727-4E5E-BE10-8AD43F71A3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979932"/>
                <a:ext cx="10272889" cy="489813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Example 1 Orange juice, which is somewhat acidic, has a hydrogen-ion concentration of 2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dirty="0"/>
                  <a:t>moles per liter.  Find the pH value.</a:t>
                </a:r>
              </a:p>
              <a:p>
                <a:endParaRPr lang="en-US" dirty="0"/>
              </a:p>
              <a:p>
                <a:pPr marL="457200" lvl="1" indent="0">
                  <a:buNone/>
                </a:pPr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</a:rPr>
                  <a:t>Solution: </a:t>
                </a:r>
              </a:p>
              <a:p>
                <a:pPr marL="457200" lvl="1" indent="0">
                  <a:buNone/>
                </a:pPr>
                <a:r>
                  <a:rPr lang="en-US" sz="2800" b="1" dirty="0">
                    <a:solidFill>
                      <a:schemeClr val="accent5">
                        <a:lumMod val="75000"/>
                      </a:schemeClr>
                    </a:solidFill>
                  </a:rPr>
                  <a:t>                                         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𝒑𝑯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𝒍𝒐𝒈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e>
                    </m:d>
                  </m:oMath>
                </a14:m>
                <a:endParaRPr lang="en-US" sz="2800" b="1" dirty="0">
                  <a:solidFill>
                    <a:schemeClr val="accent5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r>
                  <a:rPr lang="en-US" sz="2800" b="1" dirty="0">
                    <a:solidFill>
                      <a:schemeClr val="accent5">
                        <a:lumMod val="75000"/>
                      </a:schemeClr>
                    </a:solidFill>
                  </a:rPr>
                  <a:t>							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              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=−(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𝒍𝒐𝒈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𝒍𝒐𝒈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sz="28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800" b="1" dirty="0">
                    <a:solidFill>
                      <a:schemeClr val="accent5">
                        <a:lumMod val="75000"/>
                      </a:schemeClr>
                    </a:solidFill>
                  </a:rPr>
                  <a:t>                                                  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𝒍𝒐𝒈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𝒍𝒐𝒈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2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800" b="1" dirty="0">
                    <a:solidFill>
                      <a:schemeClr val="accent5">
                        <a:lumMod val="75000"/>
                      </a:schemeClr>
                    </a:solidFill>
                  </a:rPr>
                  <a:t>                                                  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𝒍𝒐𝒈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−(−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𝒍𝒐𝒈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sz="28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800" b="1" dirty="0">
                    <a:solidFill>
                      <a:schemeClr val="accent5">
                        <a:lumMod val="75000"/>
                      </a:schemeClr>
                    </a:solidFill>
                  </a:rPr>
                  <a:t>                                                  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𝟑𝟎𝟏</m:t>
                    </m:r>
                    <m:r>
                      <a:rPr lang="en-US" sz="28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sz="28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</m:oMath>
                </a14:m>
                <a:endParaRPr lang="en-US" sz="28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019D2A3-6727-4E5E-BE10-8AD43F71A3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979932"/>
                <a:ext cx="10272889" cy="4898136"/>
              </a:xfrm>
              <a:blipFill>
                <a:blip r:embed="rId2"/>
                <a:stretch>
                  <a:fillRect l="-1543" t="-2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515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8E46A-B59D-457E-8212-F8EAAD3F2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Earthquakes and the Richter Scale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019D2A3-6727-4E5E-BE10-8AD43F71A3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9555" y="1166055"/>
                <a:ext cx="10272889" cy="3332816"/>
              </a:xfrm>
            </p:spPr>
            <p:txBody>
              <a:bodyPr>
                <a:noAutofit/>
              </a:bodyPr>
              <a:lstStyle/>
              <a:p>
                <a:pPr lvl="1"/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</a:rPr>
                  <a:t>The Richter Scale is based on the idea that there is a minimum threshold, level of earthquake intensity, denoted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endParaRPr lang="en-US" sz="24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  <a:p>
                <a:pPr lvl="1"/>
                <a:r>
                  <a:rPr lang="en-US" sz="2400" b="1" dirty="0"/>
                  <a:t>The energy involved in a threshold level earthquake is approximately equal to the energy released by 10,000 atomic bombs.</a:t>
                </a:r>
              </a:p>
              <a:p>
                <a:pPr lvl="1"/>
                <a:r>
                  <a:rPr lang="en-US" sz="2400" b="1" dirty="0"/>
                  <a:t>The Richter scale relates the magnitude R of a quake to its intensity Q based on the formula:</a:t>
                </a:r>
              </a:p>
              <a:p>
                <a:pPr marL="1257300" lvl="3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𝒍𝒐𝒈</m:t>
                      </m:r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𝑸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sz="2000" b="1" dirty="0"/>
              </a:p>
              <a:p>
                <a:pPr lvl="1"/>
                <a:r>
                  <a:rPr lang="en-US" sz="2400" b="1" dirty="0"/>
                  <a:t>The largest recorded earthquake, which occurred in Chile in 1960, had a magnitude R = 9.5 on the Richter scale.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019D2A3-6727-4E5E-BE10-8AD43F71A3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9555" y="1166055"/>
                <a:ext cx="10272889" cy="3332816"/>
              </a:xfrm>
              <a:blipFill>
                <a:blip r:embed="rId2"/>
                <a:stretch>
                  <a:fillRect t="-19013" r="-297" b="-17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457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8E46A-B59D-457E-8212-F8EAAD3F2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Earthquakes and the Richter Scale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19D2A3-6727-4E5E-BE10-8AD43F71A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555" y="3917963"/>
            <a:ext cx="10272889" cy="1324596"/>
          </a:xfrm>
        </p:spPr>
        <p:txBody>
          <a:bodyPr>
            <a:noAutofit/>
          </a:bodyPr>
          <a:lstStyle/>
          <a:p>
            <a:pPr lvl="1"/>
            <a:r>
              <a:rPr lang="en-US" sz="2400" b="1" dirty="0"/>
              <a:t>The largest recorded earthquake, which occurred in Chile in 1960, had a magnitude R = 9.5 on the Richter scale.</a:t>
            </a:r>
          </a:p>
          <a:p>
            <a:pPr lvl="1"/>
            <a:endParaRPr lang="en-US" sz="2400" b="1" dirty="0"/>
          </a:p>
          <a:p>
            <a:pPr lvl="1"/>
            <a:endParaRPr lang="en-US" sz="2400" b="1" dirty="0"/>
          </a:p>
          <a:p>
            <a:pPr lvl="1"/>
            <a:endParaRPr lang="en-US" sz="2400" b="1" dirty="0"/>
          </a:p>
          <a:p>
            <a:pPr lvl="1"/>
            <a:endParaRPr lang="en-US" sz="2400" b="1" dirty="0"/>
          </a:p>
          <a:p>
            <a:pPr lvl="1"/>
            <a:r>
              <a:rPr lang="en-US" sz="2400" b="1" dirty="0"/>
              <a:t>This quake had an intensity more than 3.1 billion times greater than the threshold level.</a:t>
            </a:r>
          </a:p>
          <a:p>
            <a:pPr lvl="1"/>
            <a:endParaRPr lang="en-US" sz="2400" b="1" dirty="0"/>
          </a:p>
          <a:p>
            <a:pPr lvl="1"/>
            <a:endParaRPr lang="en-US" sz="2400" b="1" dirty="0"/>
          </a:p>
          <a:p>
            <a:pPr lvl="1"/>
            <a:endParaRPr lang="en-US" sz="2400" b="1" dirty="0"/>
          </a:p>
          <a:p>
            <a:pPr lvl="1"/>
            <a:endParaRPr lang="en-US" sz="2400" b="1" dirty="0"/>
          </a:p>
          <a:p>
            <a:pPr lvl="1"/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08FD07D-855C-44A2-8AC9-6B52B474E806}"/>
                  </a:ext>
                </a:extLst>
              </p:cNvPr>
              <p:cNvSpPr txBox="1"/>
              <p:nvPr/>
            </p:nvSpPr>
            <p:spPr>
              <a:xfrm>
                <a:off x="4903051" y="2333075"/>
                <a:ext cx="2089803" cy="20342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=9.5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9.5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3,162,277,660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08FD07D-855C-44A2-8AC9-6B52B474E8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051" y="2333075"/>
                <a:ext cx="2089803" cy="20342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267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8E46A-B59D-457E-8212-F8EAAD3F2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Earthquake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08FD07D-855C-44A2-8AC9-6B52B474E806}"/>
                  </a:ext>
                </a:extLst>
              </p:cNvPr>
              <p:cNvSpPr txBox="1"/>
              <p:nvPr/>
            </p:nvSpPr>
            <p:spPr>
              <a:xfrm>
                <a:off x="1750548" y="2488062"/>
                <a:ext cx="2016578" cy="23112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100,000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=100,000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08FD07D-855C-44A2-8AC9-6B52B474E8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0548" y="2488062"/>
                <a:ext cx="2016578" cy="23112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6555DD-F57B-4AD4-A734-4B0967124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718892"/>
            <a:ext cx="10272889" cy="1876262"/>
          </a:xfrm>
        </p:spPr>
        <p:txBody>
          <a:bodyPr/>
          <a:lstStyle/>
          <a:p>
            <a:r>
              <a:rPr lang="en-US" dirty="0"/>
              <a:t>Example 2  How does a magnitude 6 earthquake on the Richter scale  compare to a magnitude 5 earthquake?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Solution  If R = 5 we have						If R = 6 we have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38FDDC-C52A-44F8-9E09-9EE594995E1D}"/>
                  </a:ext>
                </a:extLst>
              </p:cNvPr>
              <p:cNvSpPr txBox="1"/>
              <p:nvPr/>
            </p:nvSpPr>
            <p:spPr>
              <a:xfrm>
                <a:off x="7119383" y="2488062"/>
                <a:ext cx="2016578" cy="23112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1,000,000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=1,000,000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38FDDC-C52A-44F8-9E09-9EE594995E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9383" y="2488062"/>
                <a:ext cx="2016578" cy="23112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40B58987-0B04-46F8-AD47-43BB7A4079A1}"/>
              </a:ext>
            </a:extLst>
          </p:cNvPr>
          <p:cNvSpPr txBox="1"/>
          <p:nvPr/>
        </p:nvSpPr>
        <p:spPr>
          <a:xfrm>
            <a:off x="1309512" y="5083216"/>
            <a:ext cx="105863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The intensity of a magnitude 6 earthquake is 10 times greater than the magnitude 5 earthquake.</a:t>
            </a:r>
          </a:p>
        </p:txBody>
      </p:sp>
    </p:spTree>
    <p:extLst>
      <p:ext uri="{BB962C8B-B14F-4D97-AF65-F5344CB8AC3E}">
        <p14:creationId xmlns:p14="http://schemas.microsoft.com/office/powerpoint/2010/main" val="20306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A06EEC5-EBD5-45FE-863C-FD489C33E44D}"/>
              </a:ext>
            </a:extLst>
          </p:cNvPr>
          <p:cNvSpPr txBox="1">
            <a:spLocks/>
          </p:cNvSpPr>
          <p:nvPr/>
        </p:nvSpPr>
        <p:spPr>
          <a:xfrm>
            <a:off x="1309512" y="0"/>
            <a:ext cx="10272889" cy="640079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Sound Decibels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9614B42-5E1A-4C3B-A9ED-135567AF78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05307" y="923544"/>
                <a:ext cx="10272889" cy="4358205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There is a minimum threshold level of sound that can be heard by a human being, denoted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3200" dirty="0"/>
              </a:p>
              <a:p>
                <a:r>
                  <a:rPr lang="en-US" sz="3200" dirty="0"/>
                  <a:t>If the intensity of a particular sound is S, the magnitude d of the sound, measured in decibels, is defined by </a:t>
                </a:r>
              </a:p>
              <a:p>
                <a:pPr marL="1257300" lvl="3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=10∙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𝑙𝑜𝑔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9614B42-5E1A-4C3B-A9ED-135567AF78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05307" y="923544"/>
                <a:ext cx="10272889" cy="4358205"/>
              </a:xfrm>
              <a:blipFill>
                <a:blip r:embed="rId2"/>
                <a:stretch>
                  <a:fillRect l="-23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014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A06EEC5-EBD5-45FE-863C-FD489C33E44D}"/>
              </a:ext>
            </a:extLst>
          </p:cNvPr>
          <p:cNvSpPr txBox="1">
            <a:spLocks/>
          </p:cNvSpPr>
          <p:nvPr/>
        </p:nvSpPr>
        <p:spPr>
          <a:xfrm>
            <a:off x="1309512" y="0"/>
            <a:ext cx="10272889" cy="640079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Sound Decibel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9614B42-5E1A-4C3B-A9ED-135567AF78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68602" y="945314"/>
                <a:ext cx="10142259" cy="4053405"/>
              </a:xfrm>
            </p:spPr>
            <p:txBody>
              <a:bodyPr>
                <a:normAutofit/>
              </a:bodyPr>
              <a:lstStyle/>
              <a:p>
                <a:pPr lvl="1"/>
                <a:r>
                  <a:rPr lang="en-US" sz="2400" dirty="0"/>
                  <a:t>Example 3  How much more intense is the sound level of a normal conversation with a decibel level of d = 60 compared to a threshold level?</a:t>
                </a:r>
              </a:p>
              <a:p>
                <a:pPr marL="457200" lvl="1" indent="0">
                  <a:buNone/>
                </a:pP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</a:rPr>
                  <a:t>Solution   If d = 60 we have</a:t>
                </a:r>
              </a:p>
              <a:p>
                <a:pPr marL="2228850" lvl="5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6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  <m:func>
                        <m:funcPr>
                          <m:ctrlP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1600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b="0" i="1" smtClean="0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0" i="1" smtClean="0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600" b="0" i="1" smtClean="0">
                                          <a:solidFill>
                                            <a:schemeClr val="accent5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0" i="1" smtClean="0">
                                          <a:solidFill>
                                            <a:schemeClr val="accent5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sz="1600" b="0" i="1" smtClean="0">
                                          <a:solidFill>
                                            <a:schemeClr val="accent5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16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=60</m:t>
                      </m:r>
                    </m:oMath>
                  </m:oMathPara>
                </a14:m>
                <a:endParaRPr lang="en-US" sz="1600" b="0" dirty="0">
                  <a:solidFill>
                    <a:schemeClr val="accent5">
                      <a:lumMod val="75000"/>
                    </a:schemeClr>
                  </a:solidFill>
                </a:endParaRPr>
              </a:p>
              <a:p>
                <a:pPr marL="2228850" lvl="5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16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accent5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accent5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schemeClr val="accent5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1600" i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US" sz="1600" dirty="0">
                  <a:solidFill>
                    <a:schemeClr val="accent5">
                      <a:lumMod val="75000"/>
                    </a:schemeClr>
                  </a:solidFill>
                </a:endParaRPr>
              </a:p>
              <a:p>
                <a:pPr marL="2228850" lvl="5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sSub>
                            <m:sSubPr>
                              <m:ctrlPr>
                                <a:rPr lang="en-US" sz="160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16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chemeClr val="accent5">
                      <a:lumMod val="75000"/>
                    </a:schemeClr>
                  </a:solidFill>
                </a:endParaRPr>
              </a:p>
              <a:p>
                <a:pPr marL="2228850" lvl="5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1600" i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sSub>
                        <m:sSubPr>
                          <m:ctrlPr>
                            <a:rPr lang="en-US" sz="160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=1,000,000</m:t>
                      </m:r>
                      <m:r>
                        <a:rPr lang="en-US" sz="16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9614B42-5E1A-4C3B-A9ED-135567AF78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8602" y="945314"/>
                <a:ext cx="10142259" cy="405340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FA5E684-7D27-4531-891C-9EDCFEB94936}"/>
              </a:ext>
            </a:extLst>
          </p:cNvPr>
          <p:cNvSpPr txBox="1"/>
          <p:nvPr/>
        </p:nvSpPr>
        <p:spPr>
          <a:xfrm>
            <a:off x="1309512" y="4907335"/>
            <a:ext cx="9701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intensity of normal conversation is 1,000,000 times the threshold level.</a:t>
            </a:r>
          </a:p>
        </p:txBody>
      </p:sp>
    </p:spTree>
    <p:extLst>
      <p:ext uri="{BB962C8B-B14F-4D97-AF65-F5344CB8AC3E}">
        <p14:creationId xmlns:p14="http://schemas.microsoft.com/office/powerpoint/2010/main" val="275141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2FFDC2-FFE0-4B48-A41D-DB58282A9C98}"/>
              </a:ext>
            </a:extLst>
          </p:cNvPr>
          <p:cNvSpPr/>
          <p:nvPr/>
        </p:nvSpPr>
        <p:spPr>
          <a:xfrm>
            <a:off x="1445623" y="974738"/>
            <a:ext cx="8813074" cy="86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 the population of Niger, growing at rate 3.4% per year (one of the fastest in the world)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F9E627-DD95-DD4A-AF46-312C6E3C9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081" y="2362200"/>
            <a:ext cx="5969000" cy="76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3848696-2BE0-6E42-B072-60949A79D0F8}"/>
                  </a:ext>
                </a:extLst>
              </p:cNvPr>
              <p:cNvSpPr/>
              <p:nvPr/>
            </p:nvSpPr>
            <p:spPr>
              <a:xfrm>
                <a:off x="3056081" y="3415656"/>
                <a:ext cx="49446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(1.034)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=11.4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(1.034)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3848696-2BE0-6E42-B072-60949A79D0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081" y="3415656"/>
                <a:ext cx="4944687" cy="461665"/>
              </a:xfrm>
              <a:prstGeom prst="rect">
                <a:avLst/>
              </a:prstGeom>
              <a:blipFill>
                <a:blip r:embed="rId3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534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3BA74-7BE1-6841-BD71-55550485C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566" y="311285"/>
            <a:ext cx="10272889" cy="609601"/>
          </a:xfrm>
        </p:spPr>
        <p:txBody>
          <a:bodyPr>
            <a:normAutofit fontScale="90000"/>
          </a:bodyPr>
          <a:lstStyle/>
          <a:p>
            <a:r>
              <a:rPr lang="en-US" dirty="0"/>
              <a:t>Population growth of Niger - Graph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331D7C-1A83-A84D-9FD9-D3D254B9E4DF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384566" y="1191206"/>
                <a:ext cx="4986528" cy="4031776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/>
                  <a:t>Assume that the population in Niger continues to grow at the same exponential rate  r = 0.034 for the next 80 years after 1999. </a:t>
                </a:r>
              </a:p>
              <a:p>
                <a:r>
                  <a:rPr lang="en-US" sz="2200" dirty="0"/>
                  <a:t>Then we can graph the function </a:t>
                </a:r>
                <a:endParaRPr lang="en-US" sz="22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11.4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(1.034)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200" dirty="0"/>
                  <a:t> for t from 0 to 80</a:t>
                </a:r>
              </a:p>
              <a:p>
                <a:r>
                  <a:rPr lang="en-US" sz="2200" dirty="0"/>
                  <a:t>When will the population of Niger reach 18 million?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11.4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(1.034)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200" dirty="0"/>
                  <a:t> = 18 we need to solve this equation for 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331D7C-1A83-A84D-9FD9-D3D254B9E4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384566" y="1191206"/>
                <a:ext cx="4986528" cy="4031776"/>
              </a:xfrm>
              <a:blipFill>
                <a:blip r:embed="rId2"/>
                <a:stretch>
                  <a:fillRect l="-2792" t="-4088" b="-2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C59E9E-9067-CE46-9323-E8F102FA48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45956" y="1191206"/>
            <a:ext cx="4986337" cy="26153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22759B-10BE-B144-B4A2-6517FB96510F}"/>
              </a:ext>
            </a:extLst>
          </p:cNvPr>
          <p:cNvSpPr txBox="1"/>
          <p:nvPr/>
        </p:nvSpPr>
        <p:spPr>
          <a:xfrm>
            <a:off x="6690360" y="4206240"/>
            <a:ext cx="4967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exponential function is strictly increasing so for we know that there is exactly one time value for which P(t) = 18. How to find it algebraically?</a:t>
            </a:r>
          </a:p>
        </p:txBody>
      </p:sp>
    </p:spTree>
    <p:extLst>
      <p:ext uri="{BB962C8B-B14F-4D97-AF65-F5344CB8AC3E}">
        <p14:creationId xmlns:p14="http://schemas.microsoft.com/office/powerpoint/2010/main" val="141305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89732-C75E-A34A-800C-8264F071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524165"/>
            <a:ext cx="10272889" cy="842819"/>
          </a:xfrm>
        </p:spPr>
        <p:txBody>
          <a:bodyPr/>
          <a:lstStyle/>
          <a:p>
            <a:r>
              <a:rPr lang="en-US" dirty="0"/>
              <a:t>Definition of Logarithm with Base 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BCA39A-0B7B-6C4E-9671-F7E72DA0D31F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309512" y="1595583"/>
                <a:ext cx="4986528" cy="315929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b="1" dirty="0"/>
                  <a:t>Definition: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𝒍𝒐𝒈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sub>
                    </m:sSub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sz="2000" b="1" dirty="0"/>
                  <a:t> means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sup>
                    </m:sSup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US" sz="2000" b="1" dirty="0"/>
              </a:p>
              <a:p>
                <a:pPr marL="0" indent="0">
                  <a:buNone/>
                </a:pPr>
                <a:r>
                  <a:rPr lang="en-US" sz="2000" dirty="0"/>
                  <a:t>The logarithm with base 10 is that power of 10 needed to produce x.</a:t>
                </a:r>
              </a:p>
              <a:p>
                <a:pPr marL="0" indent="0">
                  <a:buNone/>
                </a:pPr>
                <a:r>
                  <a:rPr lang="en-US" sz="2000" dirty="0"/>
                  <a:t>We normally simply write log x when we have a log with base 10.</a:t>
                </a:r>
              </a:p>
              <a:p>
                <a:pPr marL="0" indent="0">
                  <a:buNone/>
                </a:pPr>
                <a:r>
                  <a:rPr lang="en-US" sz="2000" dirty="0"/>
                  <a:t>Remember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𝑦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000" dirty="0"/>
                  <a:t> so x &gt; 0 is the domain of the log function.</a:t>
                </a:r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BCA39A-0B7B-6C4E-9671-F7E72DA0D3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309512" y="1595583"/>
                <a:ext cx="4986528" cy="3159297"/>
              </a:xfrm>
              <a:blipFill>
                <a:blip r:embed="rId2"/>
                <a:stretch>
                  <a:fillRect l="-1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0CFC238-C5C2-044A-9BCC-86E98D4B30A7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296039" y="1682403"/>
                <a:ext cx="4986528" cy="2874357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1000=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=3</m:t>
                        </m:r>
                      </m:e>
                    </m:func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000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,000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𝑙𝑜𝑔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func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.01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𝑙𝑜𝑔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func>
                  </m:oMath>
                </a14:m>
                <a:r>
                  <a:rPr lang="en-US" sz="2400" dirty="0"/>
                  <a:t> because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0.01</m:t>
                    </m:r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600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2.7782</m:t>
                        </m:r>
                      </m:e>
                    </m:func>
                  </m:oMath>
                </a14:m>
                <a:r>
                  <a:rPr lang="en-US" sz="2400" dirty="0"/>
                  <a:t> because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2.7782</m:t>
                        </m:r>
                      </m:sup>
                    </m:sSup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600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0CFC238-C5C2-044A-9BCC-86E98D4B30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296039" y="1682403"/>
                <a:ext cx="4986528" cy="2874357"/>
              </a:xfrm>
              <a:blipFill>
                <a:blip r:embed="rId3"/>
                <a:stretch>
                  <a:fillRect l="-3053" t="-11454" r="-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4D189D3-948F-AC45-8114-17FDE7D74DE6}"/>
                  </a:ext>
                </a:extLst>
              </p:cNvPr>
              <p:cNvSpPr txBox="1"/>
              <p:nvPr/>
            </p:nvSpPr>
            <p:spPr>
              <a:xfrm>
                <a:off x="1861199" y="4983479"/>
                <a:ext cx="8869680" cy="1027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/>
                  <a:t>Fundamental Logarithmic-Exponential Identities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𝒍𝒐𝒈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𝒇𝒐𝒓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𝒂𝒏𝒚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𝒓𝒆𝒂𝒍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en-US" sz="2000" b="1" dirty="0"/>
              </a:p>
              <a:p>
                <a:pPr algn="ctr"/>
                <a:r>
                  <a:rPr lang="en-US" sz="20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func>
                          <m:func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fName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</m:sup>
                    </m:sSup>
                    <m:r>
                      <a:rPr lang="en-US" sz="2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𝒇𝒐𝒓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4D189D3-948F-AC45-8114-17FDE7D74D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199" y="4983479"/>
                <a:ext cx="8869680" cy="1027333"/>
              </a:xfrm>
              <a:prstGeom prst="rect">
                <a:avLst/>
              </a:prstGeom>
              <a:blipFill>
                <a:blip r:embed="rId4"/>
                <a:stretch>
                  <a:fillRect t="-2439" b="-6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ame 8">
            <a:extLst>
              <a:ext uri="{FF2B5EF4-FFF2-40B4-BE49-F238E27FC236}">
                <a16:creationId xmlns:a16="http://schemas.microsoft.com/office/drawing/2014/main" id="{2AF28387-3FC4-C84F-A9D6-EAD7BF0D9163}"/>
              </a:ext>
            </a:extLst>
          </p:cNvPr>
          <p:cNvSpPr/>
          <p:nvPr/>
        </p:nvSpPr>
        <p:spPr>
          <a:xfrm>
            <a:off x="3398520" y="4643580"/>
            <a:ext cx="5806440" cy="16353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24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solving equations using logarithms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A23C942-54B7-449D-A02E-EF759680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7592" y="1764401"/>
                <a:ext cx="10272889" cy="125577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Example 1  Solve for x algebraically in the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A23C942-54B7-449D-A02E-EF759680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7592" y="1764401"/>
                <a:ext cx="10272889" cy="1255776"/>
              </a:xfrm>
              <a:blipFill>
                <a:blip r:embed="rId2"/>
                <a:stretch>
                  <a:fillRect l="-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FCD0DF1-1631-495A-AAF5-E2C0D912F8E5}"/>
              </a:ext>
            </a:extLst>
          </p:cNvPr>
          <p:cNvSpPr txBox="1"/>
          <p:nvPr/>
        </p:nvSpPr>
        <p:spPr>
          <a:xfrm>
            <a:off x="1309512" y="2552700"/>
            <a:ext cx="105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9204AE1-67C2-407E-AE99-84C08F5F5620}"/>
                  </a:ext>
                </a:extLst>
              </p:cNvPr>
              <p:cNvSpPr/>
              <p:nvPr/>
            </p:nvSpPr>
            <p:spPr>
              <a:xfrm>
                <a:off x="2962394" y="2737366"/>
                <a:ext cx="95975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9204AE1-67C2-407E-AE99-84C08F5F56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394" y="2737366"/>
                <a:ext cx="95975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CC225FB-7B48-4B7F-BDA7-C6E2FC1DDC08}"/>
                  </a:ext>
                </a:extLst>
              </p:cNvPr>
              <p:cNvSpPr/>
              <p:nvPr/>
            </p:nvSpPr>
            <p:spPr>
              <a:xfrm>
                <a:off x="2648558" y="3199031"/>
                <a:ext cx="15874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fun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CC225FB-7B48-4B7F-BDA7-C6E2FC1DDC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8558" y="3199031"/>
                <a:ext cx="1587422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0969E87-E856-42F4-81FD-EC77CFC80A86}"/>
                  </a:ext>
                </a:extLst>
              </p:cNvPr>
              <p:cNvSpPr/>
              <p:nvPr/>
            </p:nvSpPr>
            <p:spPr>
              <a:xfrm>
                <a:off x="2648558" y="3735885"/>
                <a:ext cx="265239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fun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0969E87-E856-42F4-81FD-EC77CFC80A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8558" y="3735885"/>
                <a:ext cx="2652393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B1CD1D-3A07-400F-9B36-8B13717F1996}"/>
                  </a:ext>
                </a:extLst>
              </p:cNvPr>
              <p:cNvSpPr txBox="1"/>
              <p:nvPr/>
            </p:nvSpPr>
            <p:spPr>
              <a:xfrm>
                <a:off x="2653239" y="4315720"/>
                <a:ext cx="1582741" cy="5745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3</m:t>
                              </m:r>
                            </m:e>
                          </m:func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B1CD1D-3A07-400F-9B36-8B13717F19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3239" y="4315720"/>
                <a:ext cx="1582741" cy="5745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D898A78-B861-4241-B06E-8E5F8931D132}"/>
                  </a:ext>
                </a:extLst>
              </p:cNvPr>
              <p:cNvSpPr txBox="1"/>
              <p:nvPr/>
            </p:nvSpPr>
            <p:spPr>
              <a:xfrm>
                <a:off x="2738964" y="5100804"/>
                <a:ext cx="1808765" cy="5745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func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≈1.893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D898A78-B861-4241-B06E-8E5F8931D1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964" y="5100804"/>
                <a:ext cx="1808765" cy="5745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9B2BD81-C98F-4087-AA39-464EEF6925E3}"/>
                  </a:ext>
                </a:extLst>
              </p:cNvPr>
              <p:cNvSpPr/>
              <p:nvPr/>
            </p:nvSpPr>
            <p:spPr>
              <a:xfrm>
                <a:off x="2052481" y="1182615"/>
                <a:ext cx="8543109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We use logarithms to solve equations of type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where b and C are constants</a:t>
                </a:r>
              </a:p>
              <a:p>
                <a:pPr algn="ctr"/>
                <a:r>
                  <a:rPr lang="en-US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Basic property of log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 </a:t>
                </a:r>
                <a:endParaRPr lang="en-US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𝒍𝒐𝒈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en-US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9B2BD81-C98F-4087-AA39-464EEF6925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481" y="1182615"/>
                <a:ext cx="8543109" cy="923330"/>
              </a:xfrm>
              <a:prstGeom prst="rect">
                <a:avLst/>
              </a:prstGeom>
              <a:blipFill>
                <a:blip r:embed="rId8"/>
                <a:stretch>
                  <a:fillRect l="-642" t="-4636" b="-59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555ED108-2343-43E2-97A6-A1B19CF7EB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0084" y="2687731"/>
            <a:ext cx="4940070" cy="30493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3">
                <a:extLst>
                  <a:ext uri="{FF2B5EF4-FFF2-40B4-BE49-F238E27FC236}">
                    <a16:creationId xmlns:a16="http://schemas.microsoft.com/office/drawing/2014/main" id="{1149C2BA-E267-4992-850B-A1CB639189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48558" y="5885888"/>
                <a:ext cx="4986528" cy="123444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857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24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20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12001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8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5430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6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20002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We can check our result by plugging in the original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1.893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8.0018 </a:t>
                </a:r>
              </a:p>
            </p:txBody>
          </p:sp>
        </mc:Choice>
        <mc:Fallback xmlns="">
          <p:sp>
            <p:nvSpPr>
              <p:cNvPr id="12" name="Content Placeholder 3">
                <a:extLst>
                  <a:ext uri="{FF2B5EF4-FFF2-40B4-BE49-F238E27FC236}">
                    <a16:creationId xmlns:a16="http://schemas.microsoft.com/office/drawing/2014/main" id="{1149C2BA-E267-4992-850B-A1CB63918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8558" y="5885888"/>
                <a:ext cx="4986528" cy="1234440"/>
              </a:xfrm>
              <a:prstGeom prst="rect">
                <a:avLst/>
              </a:prstGeom>
              <a:blipFill>
                <a:blip r:embed="rId10"/>
                <a:stretch>
                  <a:fillRect l="-1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792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13" grpId="0"/>
      <p:bldP spid="14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solving equations using logarithms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23C942-54B7-449D-A02E-EF7596806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125577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Example 2  Determine algebraically when the population of Niger will reach 18 million.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D0DF1-1631-495A-AAF5-E2C0D912F8E5}"/>
              </a:ext>
            </a:extLst>
          </p:cNvPr>
          <p:cNvSpPr txBox="1"/>
          <p:nvPr/>
        </p:nvSpPr>
        <p:spPr>
          <a:xfrm>
            <a:off x="1309512" y="2552700"/>
            <a:ext cx="105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7C5D319-60AF-4C25-80D8-B834C15D2A78}"/>
                  </a:ext>
                </a:extLst>
              </p:cNvPr>
              <p:cNvSpPr/>
              <p:nvPr/>
            </p:nvSpPr>
            <p:spPr>
              <a:xfrm>
                <a:off x="4360001" y="2701672"/>
                <a:ext cx="31502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11.4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(1.034)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18</a:t>
                </a: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7C5D319-60AF-4C25-80D8-B834C15D2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001" y="2701672"/>
                <a:ext cx="3150286" cy="461665"/>
              </a:xfrm>
              <a:prstGeom prst="rect">
                <a:avLst/>
              </a:prstGeom>
              <a:blipFill>
                <a:blip r:embed="rId2"/>
                <a:stretch>
                  <a:fillRect l="-387" t="-10526" r="-1934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C397461-8487-400A-9A33-5932DC52E95B}"/>
                  </a:ext>
                </a:extLst>
              </p:cNvPr>
              <p:cNvSpPr/>
              <p:nvPr/>
            </p:nvSpPr>
            <p:spPr>
              <a:xfrm>
                <a:off x="5011076" y="3208920"/>
                <a:ext cx="1848135" cy="614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1.034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11.4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C397461-8487-400A-9A33-5932DC52E9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076" y="3208920"/>
                <a:ext cx="1848135" cy="6146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24E0C79-4354-43C1-BBE8-3BD6CBB8BF04}"/>
                  </a:ext>
                </a:extLst>
              </p:cNvPr>
              <p:cNvSpPr/>
              <p:nvPr/>
            </p:nvSpPr>
            <p:spPr>
              <a:xfrm>
                <a:off x="3758362" y="3869159"/>
                <a:ext cx="4353564" cy="614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func>
                          <m:func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1.034</m:t>
                            </m:r>
                          </m:e>
                        </m:func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log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11.4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dirty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1.579</m:t>
                        </m:r>
                      </m:e>
                    </m:func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24E0C79-4354-43C1-BBE8-3BD6CBB8BF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362" y="3869159"/>
                <a:ext cx="4353564" cy="614655"/>
              </a:xfrm>
              <a:prstGeom prst="rect">
                <a:avLst/>
              </a:prstGeom>
              <a:blipFill>
                <a:blip r:embed="rId4"/>
                <a:stretch>
                  <a:fillRect b="-9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6AACA33-BAC1-4E21-B315-3935E9BF18FB}"/>
                  </a:ext>
                </a:extLst>
              </p:cNvPr>
              <p:cNvSpPr/>
              <p:nvPr/>
            </p:nvSpPr>
            <p:spPr>
              <a:xfrm>
                <a:off x="4294565" y="4642501"/>
                <a:ext cx="328115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1.034</m:t>
                        </m:r>
                      </m:e>
                    </m:func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dirty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1.579</m:t>
                        </m:r>
                      </m:e>
                    </m:func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6AACA33-BAC1-4E21-B315-3935E9BF18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4565" y="4642501"/>
                <a:ext cx="3281155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5A9200-DE64-485E-8D18-4433899EDC0E}"/>
                  </a:ext>
                </a:extLst>
              </p:cNvPr>
              <p:cNvSpPr txBox="1"/>
              <p:nvPr/>
            </p:nvSpPr>
            <p:spPr>
              <a:xfrm>
                <a:off x="4475576" y="5294376"/>
                <a:ext cx="3100144" cy="766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1.579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1.034</m:t>
                              </m:r>
                            </m:e>
                          </m:func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13.662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5A9200-DE64-485E-8D18-4433899EDC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576" y="5294376"/>
                <a:ext cx="3100144" cy="7661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EE0310-CD38-45C7-9C46-24766FBD3A1C}"/>
                  </a:ext>
                </a:extLst>
              </p:cNvPr>
              <p:cNvSpPr txBox="1"/>
              <p:nvPr/>
            </p:nvSpPr>
            <p:spPr>
              <a:xfrm>
                <a:off x="8648701" y="5294376"/>
                <a:ext cx="2933700" cy="7624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>
                    <a:solidFill>
                      <a:schemeClr val="accent1">
                        <a:lumMod val="75000"/>
                      </a:schemeClr>
                    </a:solidFill>
                  </a:rPr>
                  <a:t>Niger’s population will double in about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𝟏𝟑</m:t>
                    </m:r>
                    <m:f>
                      <m:fPr>
                        <m:ctrlPr>
                          <a:rPr lang="en-US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i="1" dirty="0">
                    <a:solidFill>
                      <a:schemeClr val="accent1">
                        <a:lumMod val="75000"/>
                      </a:schemeClr>
                    </a:solidFill>
                  </a:rPr>
                  <a:t> years.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EE0310-CD38-45C7-9C46-24766FBD3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701" y="5294376"/>
                <a:ext cx="2933700" cy="762453"/>
              </a:xfrm>
              <a:prstGeom prst="rect">
                <a:avLst/>
              </a:prstGeom>
              <a:blipFill>
                <a:blip r:embed="rId7"/>
                <a:stretch>
                  <a:fillRect l="-1871" t="-4800" b="-4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338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3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solving equations using logarithms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23C942-54B7-449D-A02E-EF7596806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125577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Example 3  Determine the half life of ibuprofen in blood given it follows the decay model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D0DF1-1631-495A-AAF5-E2C0D912F8E5}"/>
              </a:ext>
            </a:extLst>
          </p:cNvPr>
          <p:cNvSpPr txBox="1"/>
          <p:nvPr/>
        </p:nvSpPr>
        <p:spPr>
          <a:xfrm>
            <a:off x="1309512" y="2747838"/>
            <a:ext cx="105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A2EDA99-1D2F-4D33-A2FD-6F0C36CF5EE6}"/>
                  </a:ext>
                </a:extLst>
              </p:cNvPr>
              <p:cNvSpPr/>
              <p:nvPr/>
            </p:nvSpPr>
            <p:spPr>
              <a:xfrm>
                <a:off x="2425337" y="2179130"/>
                <a:ext cx="26660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)=400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0.70</m:t>
                          </m:r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A2EDA99-1D2F-4D33-A2FD-6F0C36CF5E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337" y="2179130"/>
                <a:ext cx="2666050" cy="461665"/>
              </a:xfrm>
              <a:prstGeom prst="rect">
                <a:avLst/>
              </a:prstGeom>
              <a:blipFill>
                <a:blip r:embed="rId2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B33CDEB-2025-408C-94C8-5A07E426D431}"/>
                  </a:ext>
                </a:extLst>
              </p:cNvPr>
              <p:cNvSpPr/>
              <p:nvPr/>
            </p:nvSpPr>
            <p:spPr>
              <a:xfrm>
                <a:off x="3063512" y="2804850"/>
                <a:ext cx="35066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400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0.70</m:t>
                          </m:r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=200  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𝑊h𝑦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B33CDEB-2025-408C-94C8-5A07E426D4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512" y="2804850"/>
                <a:ext cx="3506601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044B54A-D978-4DD7-AB56-8FDF5368C9FE}"/>
                  </a:ext>
                </a:extLst>
              </p:cNvPr>
              <p:cNvSpPr/>
              <p:nvPr/>
            </p:nvSpPr>
            <p:spPr>
              <a:xfrm>
                <a:off x="3572801" y="3591486"/>
                <a:ext cx="2434256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0.70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200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400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044B54A-D978-4DD7-AB56-8FDF5368C9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801" y="3591486"/>
                <a:ext cx="2434256" cy="6169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5262764-B28D-46C7-AC21-C76C56999391}"/>
                  </a:ext>
                </a:extLst>
              </p:cNvPr>
              <p:cNvSpPr/>
              <p:nvPr/>
            </p:nvSpPr>
            <p:spPr>
              <a:xfrm>
                <a:off x="3572801" y="4374391"/>
                <a:ext cx="2557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func>
                          <m:func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0.70</m:t>
                            </m:r>
                          </m:e>
                        </m:func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log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.5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5262764-B28D-46C7-AC21-C76C569993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801" y="4374391"/>
                <a:ext cx="2557175" cy="461665"/>
              </a:xfrm>
              <a:prstGeom prst="rect">
                <a:avLst/>
              </a:prstGeom>
              <a:blipFill>
                <a:blip r:embed="rId5"/>
                <a:stretch>
                  <a:fillRect l="-1905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165BA7B-88C8-4FF7-9A2D-A7F6563D8328}"/>
                  </a:ext>
                </a:extLst>
              </p:cNvPr>
              <p:cNvSpPr/>
              <p:nvPr/>
            </p:nvSpPr>
            <p:spPr>
              <a:xfrm>
                <a:off x="3288958" y="4928251"/>
                <a:ext cx="277140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0.70</m:t>
                        </m:r>
                      </m:e>
                    </m:func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dirty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0.5</m:t>
                        </m:r>
                      </m:e>
                    </m:func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165BA7B-88C8-4FF7-9A2D-A7F6563D83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8958" y="4928251"/>
                <a:ext cx="2771400" cy="461665"/>
              </a:xfrm>
              <a:prstGeom prst="rect">
                <a:avLst/>
              </a:prstGeom>
              <a:blipFill>
                <a:blip r:embed="rId6"/>
                <a:stretch>
                  <a:fillRect l="-220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1057A95-0B86-4F0F-A14A-21E7C7265A83}"/>
                  </a:ext>
                </a:extLst>
              </p:cNvPr>
              <p:cNvSpPr txBox="1"/>
              <p:nvPr/>
            </p:nvSpPr>
            <p:spPr>
              <a:xfrm>
                <a:off x="3513106" y="5555857"/>
                <a:ext cx="2760307" cy="766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0.70</m:t>
                              </m:r>
                            </m:e>
                          </m:func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1.943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1057A95-0B86-4F0F-A14A-21E7C7265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3106" y="5555857"/>
                <a:ext cx="2760307" cy="7661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0977ACF0-AB35-49C2-BF84-2BD9D637137A}"/>
              </a:ext>
            </a:extLst>
          </p:cNvPr>
          <p:cNvSpPr txBox="1"/>
          <p:nvPr/>
        </p:nvSpPr>
        <p:spPr>
          <a:xfrm>
            <a:off x="8648701" y="5294376"/>
            <a:ext cx="2933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The level of ibuprofen in your blood will drop by half in just under two hours.</a:t>
            </a:r>
          </a:p>
        </p:txBody>
      </p:sp>
    </p:spTree>
    <p:extLst>
      <p:ext uri="{BB962C8B-B14F-4D97-AF65-F5344CB8AC3E}">
        <p14:creationId xmlns:p14="http://schemas.microsoft.com/office/powerpoint/2010/main" val="92370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Behavior of the Logarithmic Function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F0A152-5FFC-4CEB-96B9-17447D2EB2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3" t="31668" r="32734" b="12638"/>
          <a:stretch/>
        </p:blipFill>
        <p:spPr>
          <a:xfrm>
            <a:off x="5266114" y="3214128"/>
            <a:ext cx="6563936" cy="32099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6622638-4CF4-4CFF-95D5-1A61250CC1DF}"/>
                  </a:ext>
                </a:extLst>
              </p:cNvPr>
              <p:cNvSpPr txBox="1"/>
              <p:nvPr/>
            </p:nvSpPr>
            <p:spPr>
              <a:xfrm>
                <a:off x="8050759" y="3429000"/>
                <a:ext cx="114704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6622638-4CF4-4CFF-95D5-1A61250CC1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759" y="3429000"/>
                <a:ext cx="1147045" cy="276999"/>
              </a:xfrm>
              <a:prstGeom prst="rect">
                <a:avLst/>
              </a:prstGeom>
              <a:blipFill>
                <a:blip r:embed="rId3"/>
                <a:stretch>
                  <a:fillRect l="-4787" t="-4444" r="-2660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E7D4EBA-0DE3-41F6-83FA-3A7830D6E629}"/>
              </a:ext>
            </a:extLst>
          </p:cNvPr>
          <p:cNvSpPr txBox="1"/>
          <p:nvPr/>
        </p:nvSpPr>
        <p:spPr>
          <a:xfrm>
            <a:off x="1447798" y="1163943"/>
            <a:ext cx="89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Some questions: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What is the domain?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What is the range?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For what values of x is the function increasing (decreasing)?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For what values of x is the function concave up (concave down)?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7AB0F2-BDCA-894B-BE7C-4E13015235B5}"/>
                  </a:ext>
                </a:extLst>
              </p:cNvPr>
              <p:cNvSpPr txBox="1"/>
              <p:nvPr/>
            </p:nvSpPr>
            <p:spPr>
              <a:xfrm>
                <a:off x="1447798" y="3319945"/>
                <a:ext cx="3380509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log 0.001 = -3; Why?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log 0.01 = -2; Why?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log 0.1 = -1; Why?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1=0, </m:t>
                          </m:r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𝑊h𝑦</m:t>
                          </m:r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?</m:t>
                          </m:r>
                        </m:e>
                      </m:func>
                    </m:oMath>
                  </m:oMathPara>
                </a14:m>
                <a:endParaRPr lang="en-US" sz="2400" b="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log 10  = 1; Why?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log 100  = 2; Why?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log 1000 = 3; Why</a:t>
                </a:r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7AB0F2-BDCA-894B-BE7C-4E1301523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98" y="3319945"/>
                <a:ext cx="3380509" cy="2677656"/>
              </a:xfrm>
              <a:prstGeom prst="rect">
                <a:avLst/>
              </a:prstGeom>
              <a:blipFill>
                <a:blip r:embed="rId4"/>
                <a:stretch>
                  <a:fillRect l="-2703" t="-1822" b="-4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51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E647F-5CCB-694D-A197-92D2D89B8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228462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Additional Properties of Logarithms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295996-5039-1844-8A32-8B0E3C82DC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1" y="1039090"/>
                <a:ext cx="10272889" cy="5029200"/>
              </a:xfrm>
            </p:spPr>
            <p:txBody>
              <a:bodyPr>
                <a:no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p>
                            </m:sSup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2000" dirty="0"/>
                  <a:t> (extract a variable form the exponent)</a:t>
                </a: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2000" b="0" dirty="0">
                    <a:ea typeface="Cambria Math" panose="02040503050406030204" pitchFamily="18" charset="0"/>
                  </a:rPr>
                  <a:t> (product rule)</a:t>
                </a: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num>
                              <m:den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r>
                  <a:rPr lang="en-US" sz="2000" dirty="0"/>
                  <a:t> (quotient rule)</a:t>
                </a:r>
              </a:p>
              <a:p>
                <a:pPr marL="0" indent="0">
                  <a:buNone/>
                </a:pPr>
                <a:r>
                  <a:rPr lang="en-US" sz="2000" b="1" dirty="0"/>
                  <a:t>Examples: </a:t>
                </a:r>
                <a:r>
                  <a:rPr lang="en-US" sz="2000" dirty="0"/>
                  <a:t>			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</m:t>
                            </m:r>
                          </m:e>
                        </m:d>
                      </m:e>
                    </m:func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e>
                    </m:func>
                  </m:oMath>
                </a14:m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1000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1000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7/4</m:t>
                              </m:r>
                            </m:e>
                          </m:d>
                        </m:e>
                      </m:func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e>
                      </m:func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100/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100−</m:t>
                          </m:r>
                          <m:func>
                            <m:func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=2−</m:t>
                              </m:r>
                              <m:func>
                                <m:func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b="1" dirty="0"/>
                  <a:t>Note:</a:t>
                </a:r>
                <a:r>
                  <a:rPr lang="en-US" sz="2000" dirty="0"/>
                  <a:t> Is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7/4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000" dirty="0"/>
                  <a:t> = log 7/ log 4 true? </a:t>
                </a:r>
              </a:p>
              <a:p>
                <a:pPr marL="0" indent="0">
                  <a:buNone/>
                </a:pPr>
                <a:r>
                  <a:rPr lang="en-US" sz="2000" dirty="0"/>
                  <a:t>	How about log 100/log 6 = log 100 - log 6?</a:t>
                </a:r>
              </a:p>
              <a:p>
                <a:pPr marL="0" indent="0">
                  <a:buNone/>
                </a:pPr>
                <a:r>
                  <a:rPr lang="en-US" sz="2000" dirty="0"/>
                  <a:t>	Is log (A+B) = log A + log B true? Check for example log (3 + 8) is it equal to log 3 + log 8?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295996-5039-1844-8A32-8B0E3C82DC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1" y="1039090"/>
                <a:ext cx="10272889" cy="5029200"/>
              </a:xfrm>
              <a:blipFill>
                <a:blip r:embed="rId2"/>
                <a:stretch>
                  <a:fillRect l="-12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010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6833</TotalTime>
  <Words>1231</Words>
  <Application>Microsoft Office PowerPoint</Application>
  <PresentationFormat>Widescreen</PresentationFormat>
  <Paragraphs>144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Cambria Math</vt:lpstr>
      <vt:lpstr>Mike</vt:lpstr>
      <vt:lpstr>  Logarithmic Functions</vt:lpstr>
      <vt:lpstr>Example 1</vt:lpstr>
      <vt:lpstr>Population growth of Niger - Graph</vt:lpstr>
      <vt:lpstr>Definition of Logarithm with Base 10</vt:lpstr>
      <vt:lpstr>Example solving equations using logarithms</vt:lpstr>
      <vt:lpstr>Example solving equations using logarithms</vt:lpstr>
      <vt:lpstr>Example solving equations using logarithms</vt:lpstr>
      <vt:lpstr>Behavior of the Logarithmic Function </vt:lpstr>
      <vt:lpstr>Additional Properties of Logarithms</vt:lpstr>
      <vt:lpstr>Comparing Exponential and Logarithmic Functions</vt:lpstr>
      <vt:lpstr>Modeling with Logarithms</vt:lpstr>
      <vt:lpstr>Modeling with Logarithms</vt:lpstr>
      <vt:lpstr>Earthquakes and the Richter Scale</vt:lpstr>
      <vt:lpstr>Earthquakes and the Richter Scale</vt:lpstr>
      <vt:lpstr>Earthquake Example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195</cp:revision>
  <dcterms:created xsi:type="dcterms:W3CDTF">2019-06-12T21:35:10Z</dcterms:created>
  <dcterms:modified xsi:type="dcterms:W3CDTF">2019-12-15T18:11:03Z</dcterms:modified>
</cp:coreProperties>
</file>