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37" r:id="rId3"/>
    <p:sldId id="336" r:id="rId4"/>
    <p:sldId id="338" r:id="rId5"/>
    <p:sldId id="319" r:id="rId6"/>
    <p:sldId id="339" r:id="rId7"/>
    <p:sldId id="340" r:id="rId8"/>
    <p:sldId id="341" r:id="rId9"/>
    <p:sldId id="342" r:id="rId10"/>
    <p:sldId id="343" r:id="rId11"/>
    <p:sldId id="344" r:id="rId12"/>
    <p:sldId id="345" r:id="rId13"/>
    <p:sldId id="346" r:id="rId14"/>
    <p:sldId id="347" r:id="rId15"/>
    <p:sldId id="348" r:id="rId16"/>
    <p:sldId id="351" r:id="rId17"/>
    <p:sldId id="352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B8B8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5922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14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U.S. Population Growth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6580927384076991E-2"/>
          <c:y val="0.15319444444444447"/>
          <c:w val="0.89019685039370078"/>
          <c:h val="0.62271617089530473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exp"/>
            <c:dispRSqr val="0"/>
            <c:dispEq val="0"/>
          </c:trendline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exp"/>
            <c:dispRSqr val="0"/>
            <c:dispEq val="1"/>
            <c:trendlineLbl>
              <c:layout>
                <c:manualLayout>
                  <c:x val="-0.22614533878846746"/>
                  <c:y val="7.1033569783368916E-2"/>
                </c:manualLayout>
              </c:layout>
              <c:numFmt formatCode="General" sourceLinked="0"/>
              <c:spPr>
                <a:solidFill>
                  <a:sysClr val="window" lastClr="FFFFFF"/>
                </a:solidFill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8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</c:trendlineLbl>
          </c:trendline>
          <c:xVal>
            <c:numRef>
              <c:f>Sheet1!$A$2:$A$14</c:f>
              <c:numCache>
                <c:formatCode>General</c:formatCode>
                <c:ptCount val="13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</c:numCache>
            </c:numRef>
          </c:xVal>
          <c:yVal>
            <c:numRef>
              <c:f>Sheet1!$B$2:$B$14</c:f>
              <c:numCache>
                <c:formatCode>General</c:formatCode>
                <c:ptCount val="13"/>
                <c:pt idx="0">
                  <c:v>2.8</c:v>
                </c:pt>
                <c:pt idx="1">
                  <c:v>3.9</c:v>
                </c:pt>
                <c:pt idx="2">
                  <c:v>5.3</c:v>
                </c:pt>
                <c:pt idx="3">
                  <c:v>7.2</c:v>
                </c:pt>
                <c:pt idx="4">
                  <c:v>9.6</c:v>
                </c:pt>
                <c:pt idx="5">
                  <c:v>12.9</c:v>
                </c:pt>
                <c:pt idx="6">
                  <c:v>17.100000000000001</c:v>
                </c:pt>
                <c:pt idx="7">
                  <c:v>23.2</c:v>
                </c:pt>
                <c:pt idx="8">
                  <c:v>31.4</c:v>
                </c:pt>
                <c:pt idx="9">
                  <c:v>39.799999999999997</c:v>
                </c:pt>
                <c:pt idx="10">
                  <c:v>50.2</c:v>
                </c:pt>
                <c:pt idx="11">
                  <c:v>62.9</c:v>
                </c:pt>
                <c:pt idx="12">
                  <c:v>76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2-E835-458C-ADB6-CEEA1572AD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29566847"/>
        <c:axId val="818392383"/>
      </c:scatterChart>
      <c:valAx>
        <c:axId val="929566847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t" anchorCtr="0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time (Decades)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t" anchorCtr="0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8392383"/>
        <c:crosses val="autoZero"/>
        <c:crossBetween val="midCat"/>
      </c:valAx>
      <c:valAx>
        <c:axId val="81839238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wrap="square" anchor="t" anchorCtr="0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Pop.</a:t>
                </a:r>
                <a:r>
                  <a:rPr lang="en-US" baseline="0"/>
                  <a:t> </a:t>
                </a:r>
                <a:r>
                  <a:rPr lang="en-US"/>
                  <a:t>Millions)</a:t>
                </a:r>
              </a:p>
            </c:rich>
          </c:tx>
          <c:layout>
            <c:manualLayout>
              <c:xMode val="edge"/>
              <c:yMode val="edge"/>
              <c:x val="5.9067002792059431E-3"/>
              <c:y val="7.4550477108728766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t" anchorCtr="0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9566847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70933" y="1"/>
            <a:ext cx="5037667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9565" y="914401"/>
            <a:ext cx="9262836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98985" y="4402667"/>
            <a:ext cx="7683417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63200" y="6248401"/>
            <a:ext cx="1524000" cy="365125"/>
          </a:xfrm>
        </p:spPr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  <p:sp>
        <p:nvSpPr>
          <p:cNvPr id="23" name="Freeform 12"/>
          <p:cNvSpPr/>
          <p:nvPr/>
        </p:nvSpPr>
        <p:spPr bwMode="auto">
          <a:xfrm>
            <a:off x="270933" y="3771900"/>
            <a:ext cx="48260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747185" y="3867150"/>
            <a:ext cx="82551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3296135020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242317"/>
            <a:ext cx="10272889" cy="640079"/>
          </a:xfrm>
        </p:spPr>
        <p:txBody>
          <a:bodyPr/>
          <a:lstStyle>
            <a:lvl1pPr>
              <a:defRPr>
                <a:solidFill>
                  <a:schemeClr val="accent6">
                    <a:lumMod val="5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512" y="1563624"/>
            <a:ext cx="10272889" cy="3332816"/>
          </a:xfrm>
        </p:spPr>
        <p:txBody>
          <a:bodyPr anchor="ctr"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948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9328" y="2666999"/>
            <a:ext cx="8933073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49331" y="5027070"/>
            <a:ext cx="8933069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031090" y="6116071"/>
            <a:ext cx="551311" cy="365125"/>
          </a:xfrm>
        </p:spPr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235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9512" y="685802"/>
            <a:ext cx="10272889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09511" y="2667000"/>
            <a:ext cx="4986528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95872" y="2667000"/>
            <a:ext cx="4986528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477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642" y="1408176"/>
            <a:ext cx="46083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697" y="2091753"/>
            <a:ext cx="4896331" cy="2665259"/>
          </a:xfrm>
        </p:spPr>
        <p:txBody>
          <a:bodyPr anchor="t">
            <a:normAutofit/>
          </a:bodyPr>
          <a:lstStyle>
            <a:lvl1pPr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2280" y="1416643"/>
            <a:ext cx="462374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9688" y="2091753"/>
            <a:ext cx="4896331" cy="2665259"/>
          </a:xfrm>
        </p:spPr>
        <p:txBody>
          <a:bodyPr anchor="t">
            <a:normAutofit/>
          </a:bodyPr>
          <a:lstStyle>
            <a:lvl1pPr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16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14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2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2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31"/>
          <p:cNvSpPr>
            <a:spLocks noChangeArrowheads="1"/>
          </p:cNvSpPr>
          <p:nvPr/>
        </p:nvSpPr>
        <p:spPr bwMode="auto">
          <a:xfrm>
            <a:off x="11074400" y="6477000"/>
            <a:ext cx="812800" cy="239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200" b="0" dirty="0">
                <a:solidFill>
                  <a:schemeClr val="accent1">
                    <a:lumMod val="75000"/>
                  </a:schemeClr>
                </a:solidFill>
              </a:rPr>
              <a:t>p. </a:t>
            </a:r>
            <a:fld id="{09037DC0-086B-4903-AE09-DACB552AC4D6}" type="slidenum">
              <a:rPr lang="en-US" altLang="en-US" sz="1200" b="0" smtClean="0">
                <a:solidFill>
                  <a:schemeClr val="accent1">
                    <a:lumMod val="75000"/>
                  </a:schemeClr>
                </a:solidFill>
              </a:rPr>
              <a:pPr/>
              <a:t>‹#›</a:t>
            </a:fld>
            <a:endParaRPr lang="en-US" altLang="en-US" sz="1200" b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8683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06227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44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1" y="1"/>
            <a:ext cx="2842684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0190" y="86869"/>
            <a:ext cx="10272889" cy="950975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15833" y="1671256"/>
            <a:ext cx="10272888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031090" y="6116071"/>
            <a:ext cx="5513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2319AEE-32D0-44C0-BCCD-94F113420805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5588000" y="3108325"/>
            <a:ext cx="651933" cy="4572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7503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accent6">
              <a:lumMod val="50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accent6">
              <a:lumMod val="50000"/>
            </a:schemeClr>
          </a:solidFill>
          <a:effectLst/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image" Target="../media/image43.png"/><Relationship Id="rId7" Type="http://schemas.openxmlformats.org/officeDocument/2006/relationships/image" Target="../media/image46.wm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wmf"/><Relationship Id="rId5" Type="http://schemas.openxmlformats.org/officeDocument/2006/relationships/image" Target="../media/image44.png"/><Relationship Id="rId10" Type="http://schemas.openxmlformats.org/officeDocument/2006/relationships/image" Target="../media/image49.wmf"/><Relationship Id="rId4" Type="http://schemas.openxmlformats.org/officeDocument/2006/relationships/image" Target="../media/image15.png"/><Relationship Id="rId9" Type="http://schemas.openxmlformats.org/officeDocument/2006/relationships/image" Target="../media/image48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image" Target="../media/image15.png"/><Relationship Id="rId7" Type="http://schemas.openxmlformats.org/officeDocument/2006/relationships/image" Target="../media/image45.wm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49.wmf"/><Relationship Id="rId5" Type="http://schemas.openxmlformats.org/officeDocument/2006/relationships/image" Target="../media/image51.png"/><Relationship Id="rId10" Type="http://schemas.openxmlformats.org/officeDocument/2006/relationships/image" Target="../media/image48.wmf"/><Relationship Id="rId4" Type="http://schemas.openxmlformats.org/officeDocument/2006/relationships/image" Target="../media/image50.png"/><Relationship Id="rId9" Type="http://schemas.openxmlformats.org/officeDocument/2006/relationships/image" Target="../media/image47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3" Type="http://schemas.openxmlformats.org/officeDocument/2006/relationships/image" Target="../media/image15.png"/><Relationship Id="rId7" Type="http://schemas.openxmlformats.org/officeDocument/2006/relationships/image" Target="../media/image45.wm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0.png"/><Relationship Id="rId11" Type="http://schemas.openxmlformats.org/officeDocument/2006/relationships/image" Target="../media/image49.wmf"/><Relationship Id="rId5" Type="http://schemas.openxmlformats.org/officeDocument/2006/relationships/image" Target="../media/image53.png"/><Relationship Id="rId10" Type="http://schemas.openxmlformats.org/officeDocument/2006/relationships/image" Target="../media/image48.wmf"/><Relationship Id="rId4" Type="http://schemas.openxmlformats.org/officeDocument/2006/relationships/image" Target="../media/image52.png"/><Relationship Id="rId9" Type="http://schemas.openxmlformats.org/officeDocument/2006/relationships/image" Target="../media/image47.wm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image" Target="../media/image14.wmf"/><Relationship Id="rId3" Type="http://schemas.openxmlformats.org/officeDocument/2006/relationships/image" Target="../media/image4.png"/><Relationship Id="rId7" Type="http://schemas.openxmlformats.org/officeDocument/2006/relationships/image" Target="../media/image8.wmf"/><Relationship Id="rId12" Type="http://schemas.openxmlformats.org/officeDocument/2006/relationships/image" Target="../media/image13.w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wmf"/><Relationship Id="rId5" Type="http://schemas.openxmlformats.org/officeDocument/2006/relationships/image" Target="../media/image6.png"/><Relationship Id="rId10" Type="http://schemas.openxmlformats.org/officeDocument/2006/relationships/image" Target="../media/image11.wmf"/><Relationship Id="rId4" Type="http://schemas.openxmlformats.org/officeDocument/2006/relationships/image" Target="../media/image5.png"/><Relationship Id="rId9" Type="http://schemas.openxmlformats.org/officeDocument/2006/relationships/image" Target="../media/image10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3" Type="http://schemas.openxmlformats.org/officeDocument/2006/relationships/image" Target="../media/image16.png"/><Relationship Id="rId7" Type="http://schemas.openxmlformats.org/officeDocument/2006/relationships/image" Target="../media/image19.w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8.png"/><Relationship Id="rId10" Type="http://schemas.openxmlformats.org/officeDocument/2006/relationships/image" Target="../media/image22.wmf"/><Relationship Id="rId4" Type="http://schemas.openxmlformats.org/officeDocument/2006/relationships/image" Target="../media/image17.png"/><Relationship Id="rId9" Type="http://schemas.openxmlformats.org/officeDocument/2006/relationships/image" Target="../media/image21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0.png"/><Relationship Id="rId5" Type="http://schemas.openxmlformats.org/officeDocument/2006/relationships/image" Target="../media/image160.png"/><Relationship Id="rId4" Type="http://schemas.openxmlformats.org/officeDocument/2006/relationships/image" Target="../media/image15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22.wmf"/><Relationship Id="rId18" Type="http://schemas.openxmlformats.org/officeDocument/2006/relationships/image" Target="../media/image12.wmf"/><Relationship Id="rId3" Type="http://schemas.openxmlformats.org/officeDocument/2006/relationships/image" Target="../media/image5.png"/><Relationship Id="rId7" Type="http://schemas.openxmlformats.org/officeDocument/2006/relationships/image" Target="../media/image28.png"/><Relationship Id="rId12" Type="http://schemas.openxmlformats.org/officeDocument/2006/relationships/image" Target="../media/image21.wmf"/><Relationship Id="rId17" Type="http://schemas.openxmlformats.org/officeDocument/2006/relationships/image" Target="../media/image11.wmf"/><Relationship Id="rId2" Type="http://schemas.openxmlformats.org/officeDocument/2006/relationships/image" Target="../media/image25.png"/><Relationship Id="rId16" Type="http://schemas.openxmlformats.org/officeDocument/2006/relationships/image" Target="../media/image10.wmf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wmf"/><Relationship Id="rId5" Type="http://schemas.openxmlformats.org/officeDocument/2006/relationships/image" Target="../media/image27.png"/><Relationship Id="rId15" Type="http://schemas.openxmlformats.org/officeDocument/2006/relationships/image" Target="../media/image9.wmf"/><Relationship Id="rId10" Type="http://schemas.openxmlformats.org/officeDocument/2006/relationships/image" Target="../media/image19.wmf"/><Relationship Id="rId19" Type="http://schemas.openxmlformats.org/officeDocument/2006/relationships/image" Target="../media/image13.wmf"/><Relationship Id="rId4" Type="http://schemas.openxmlformats.org/officeDocument/2006/relationships/image" Target="../media/image26.png"/><Relationship Id="rId9" Type="http://schemas.openxmlformats.org/officeDocument/2006/relationships/image" Target="../media/image30.png"/><Relationship Id="rId14" Type="http://schemas.openxmlformats.org/officeDocument/2006/relationships/image" Target="../media/image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br>
              <a:rPr lang="en-US" dirty="0"/>
            </a:br>
            <a:r>
              <a:rPr lang="en-US" dirty="0"/>
              <a:t> Fitting Exponential Functions to Data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1200" i="1" dirty="0"/>
              <a:t>All slides in this presentations are based on the book  Functions, Data and Models, S.P. Gordon and F. S Gordon</a:t>
            </a:r>
            <a:br>
              <a:rPr lang="en-US" sz="1200" i="1" dirty="0"/>
            </a:br>
            <a:r>
              <a:rPr lang="en-US" sz="1200" i="1" dirty="0"/>
              <a:t>ISBN 978-0-88385-767-0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694002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D5075-D1D2-0142-B326-ADB81C50C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Exponential Decay Example (Solution Part A)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60A7ED6-C13E-4B83-9FC7-B78347F180C3}"/>
              </a:ext>
            </a:extLst>
          </p:cNvPr>
          <p:cNvSpPr txBox="1"/>
          <p:nvPr/>
        </p:nvSpPr>
        <p:spPr>
          <a:xfrm>
            <a:off x="1631483" y="1750959"/>
            <a:ext cx="923925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chemeClr val="accent1">
                    <a:lumMod val="75000"/>
                  </a:schemeClr>
                </a:solidFill>
              </a:rPr>
              <a:t>The exponential decay factor is approximately 0.9909 so the decay rate = 1 – 0.9909 = .0091 so the level of L-Dopa decreases by almost 1% every minute.</a:t>
            </a:r>
          </a:p>
          <a:p>
            <a:endParaRPr lang="en-US" sz="3200" i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3200" i="1" dirty="0">
                <a:solidFill>
                  <a:schemeClr val="accent1">
                    <a:lumMod val="75000"/>
                  </a:schemeClr>
                </a:solidFill>
              </a:rPr>
              <a:t>The model fits the data very well, especially after the first two points.</a:t>
            </a:r>
          </a:p>
        </p:txBody>
      </p:sp>
    </p:spTree>
    <p:extLst>
      <p:ext uri="{BB962C8B-B14F-4D97-AF65-F5344CB8AC3E}">
        <p14:creationId xmlns:p14="http://schemas.microsoft.com/office/powerpoint/2010/main" val="1405363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D5075-D1D2-0142-B326-ADB81C50C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Exponential Decay Solution Part B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8BFE81-76D1-44F9-BD99-3561ECD8DE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27" t="36063" r="25469" b="60729"/>
          <a:stretch/>
        </p:blipFill>
        <p:spPr>
          <a:xfrm>
            <a:off x="1229215" y="1476375"/>
            <a:ext cx="10433481" cy="3905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C189C37-1B48-408B-B023-78EA4F2CFEFD}"/>
                  </a:ext>
                </a:extLst>
              </p:cNvPr>
              <p:cNvSpPr txBox="1"/>
              <p:nvPr/>
            </p:nvSpPr>
            <p:spPr>
              <a:xfrm>
                <a:off x="4105275" y="2136255"/>
                <a:ext cx="372807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=2147.9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0.9909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C189C37-1B48-408B-B023-78EA4F2CFE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5275" y="2136255"/>
                <a:ext cx="3728072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272D0609-57A9-4D80-BFF7-19F45483BEEF}"/>
              </a:ext>
            </a:extLst>
          </p:cNvPr>
          <p:cNvSpPr txBox="1"/>
          <p:nvPr/>
        </p:nvSpPr>
        <p:spPr>
          <a:xfrm>
            <a:off x="1229215" y="2771775"/>
            <a:ext cx="17521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Let  t = 200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1942E35-73BF-44F8-AC76-0DE2884027E5}"/>
                  </a:ext>
                </a:extLst>
              </p:cNvPr>
              <p:cNvSpPr txBox="1"/>
              <p:nvPr/>
            </p:nvSpPr>
            <p:spPr>
              <a:xfrm>
                <a:off x="1674834" y="3615095"/>
                <a:ext cx="998786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200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=2147.9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0.9909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200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≈345.1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𝑛𝑎𝑛𝑜𝑔𝑟𝑎𝑚𝑠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𝑝𝑒𝑟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𝑚𝑖𝑙𝑙𝑖𝑙𝑖𝑡𝑒𝑟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1942E35-73BF-44F8-AC76-0DE2884027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4834" y="3615095"/>
                <a:ext cx="9987862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7169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D5075-D1D2-0142-B326-ADB81C50C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Exponential Decay Solution Part C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8BFE81-76D1-44F9-BD99-3561ECD8DE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27" t="39036" r="25469" b="58461"/>
          <a:stretch/>
        </p:blipFill>
        <p:spPr>
          <a:xfrm>
            <a:off x="1309512" y="1352550"/>
            <a:ext cx="10433481" cy="3048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4E4FC4B-56AE-4667-BAC4-3F1EBD6B1576}"/>
                  </a:ext>
                </a:extLst>
              </p:cNvPr>
              <p:cNvSpPr txBox="1"/>
              <p:nvPr/>
            </p:nvSpPr>
            <p:spPr>
              <a:xfrm>
                <a:off x="4105275" y="2136255"/>
                <a:ext cx="372807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=2147.9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0.9909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4E4FC4B-56AE-4667-BAC4-3F1EBD6B15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5275" y="2136255"/>
                <a:ext cx="3728072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DB747DB9-50E9-4100-B02C-2883098900BE}"/>
              </a:ext>
            </a:extLst>
          </p:cNvPr>
          <p:cNvSpPr txBox="1"/>
          <p:nvPr/>
        </p:nvSpPr>
        <p:spPr>
          <a:xfrm>
            <a:off x="1229214" y="2771775"/>
            <a:ext cx="38952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Let  t = 8 * 60  = 480 (Why?)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7DE93B5-8360-431B-87A0-2AF35F191BBC}"/>
                  </a:ext>
                </a:extLst>
              </p:cNvPr>
              <p:cNvSpPr txBox="1"/>
              <p:nvPr/>
            </p:nvSpPr>
            <p:spPr>
              <a:xfrm>
                <a:off x="1464604" y="3617649"/>
                <a:ext cx="463139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480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=2147.9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0.9909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480</m:t>
                          </m:r>
                        </m:sup>
                      </m:sSup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7DE93B5-8360-431B-87A0-2AF35F191B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4604" y="3617649"/>
                <a:ext cx="4631396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5A6FDD5-50DD-4A20-9748-6F8B90995A05}"/>
                  </a:ext>
                </a:extLst>
              </p:cNvPr>
              <p:cNvSpPr txBox="1"/>
              <p:nvPr/>
            </p:nvSpPr>
            <p:spPr>
              <a:xfrm>
                <a:off x="5969311" y="3618060"/>
                <a:ext cx="5262146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≈26.7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𝑛𝑎𝑛𝑜𝑔𝑟𝑎𝑚𝑠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𝑝𝑒𝑟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𝑚𝑖𝑙𝑙𝑖𝑙𝑖𝑡𝑒𝑟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5A6FDD5-50DD-4A20-9748-6F8B90995A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69311" y="3618060"/>
                <a:ext cx="5262146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0960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D5075-D1D2-0142-B326-ADB81C50C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Exponential Decay Solution Part D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8BFE81-76D1-44F9-BD99-3561ECD8DE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27" t="41774" r="25469" b="55018"/>
          <a:stretch/>
        </p:blipFill>
        <p:spPr>
          <a:xfrm>
            <a:off x="1325307" y="1228725"/>
            <a:ext cx="10433481" cy="39052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19E0BDB-4550-4E74-AD04-98AC9DA28533}"/>
                  </a:ext>
                </a:extLst>
              </p:cNvPr>
              <p:cNvSpPr txBox="1"/>
              <p:nvPr/>
            </p:nvSpPr>
            <p:spPr>
              <a:xfrm>
                <a:off x="4231963" y="1827192"/>
                <a:ext cx="3728072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𝐿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=2147.9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0.9909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C19E0BDB-4550-4E74-AD04-98AC9DA285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1963" y="1827192"/>
                <a:ext cx="3728072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0A1AD9DD-0732-4E59-832F-514B64103BA1}"/>
              </a:ext>
            </a:extLst>
          </p:cNvPr>
          <p:cNvSpPr txBox="1"/>
          <p:nvPr/>
        </p:nvSpPr>
        <p:spPr>
          <a:xfrm>
            <a:off x="1366837" y="2351214"/>
            <a:ext cx="9496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We now know the value of L(t) and are looking for the value of 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1FBE78C-0E5F-472A-A98B-45AC626F4957}"/>
                  </a:ext>
                </a:extLst>
              </p:cNvPr>
              <p:cNvSpPr txBox="1"/>
              <p:nvPr/>
            </p:nvSpPr>
            <p:spPr>
              <a:xfrm>
                <a:off x="1676400" y="3123395"/>
                <a:ext cx="412068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100=2147.9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0.9909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𝑠𝑜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1FBE78C-0E5F-472A-A98B-45AC626F49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400" y="3123395"/>
                <a:ext cx="4120680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DC4DE6C-797E-4AE5-82AA-9459E2845915}"/>
                  </a:ext>
                </a:extLst>
              </p:cNvPr>
              <p:cNvSpPr txBox="1"/>
              <p:nvPr/>
            </p:nvSpPr>
            <p:spPr>
              <a:xfrm>
                <a:off x="5797080" y="2934112"/>
                <a:ext cx="2902526" cy="8094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num>
                        <m:den>
                          <m:r>
                            <a:rPr lang="en-US" sz="2800" b="0" i="1" dirty="0" smtClean="0">
                              <a:latin typeface="Cambria Math" panose="02040503050406030204" pitchFamily="18" charset="0"/>
                            </a:rPr>
                            <m:t>2147.9</m:t>
                          </m:r>
                        </m:den>
                      </m:f>
                      <m:r>
                        <a:rPr lang="en-US" sz="28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0.9909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DC4DE6C-797E-4AE5-82AA-9459E28459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7080" y="2934112"/>
                <a:ext cx="2902526" cy="80945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80D6028-DD54-4476-B542-044C8A27D9E9}"/>
                  </a:ext>
                </a:extLst>
              </p:cNvPr>
              <p:cNvSpPr txBox="1"/>
              <p:nvPr/>
            </p:nvSpPr>
            <p:spPr>
              <a:xfrm>
                <a:off x="715640" y="4198132"/>
                <a:ext cx="4409477" cy="64485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 dirty="0">
                        <a:latin typeface="Cambria Math" panose="02040503050406030204" pitchFamily="18" charset="0"/>
                      </a:rPr>
                      <m:t>𝐿𝑛</m:t>
                    </m:r>
                    <m:d>
                      <m:dPr>
                        <m:ctrlPr>
                          <a:rPr lang="en-US" sz="28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i="1" dirty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100</m:t>
                            </m:r>
                          </m:num>
                          <m:den>
                            <m:r>
                              <a:rPr lang="en-US" sz="2800" i="1" dirty="0">
                                <a:latin typeface="Cambria Math" panose="02040503050406030204" pitchFamily="18" charset="0"/>
                              </a:rPr>
                              <m:t>2147.9</m:t>
                            </m:r>
                          </m:den>
                        </m:f>
                      </m:e>
                    </m:d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𝐿𝑛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0.9909)</m:t>
                        </m:r>
                      </m:e>
                      <m:sup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</m:oMath>
                </a14:m>
                <a:r>
                  <a:rPr lang="en-US" sz="2800" dirty="0"/>
                  <a:t> so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80D6028-DD54-4476-B542-044C8A27D9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640" y="4198132"/>
                <a:ext cx="4409477" cy="644857"/>
              </a:xfrm>
              <a:prstGeom prst="rect">
                <a:avLst/>
              </a:prstGeom>
              <a:blipFill>
                <a:blip r:embed="rId6"/>
                <a:stretch>
                  <a:fillRect r="-3867" b="-180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29BC3A5-BBF8-46C6-B9BF-77725A53E94E}"/>
                  </a:ext>
                </a:extLst>
              </p:cNvPr>
              <p:cNvSpPr txBox="1"/>
              <p:nvPr/>
            </p:nvSpPr>
            <p:spPr>
              <a:xfrm>
                <a:off x="5180750" y="4198132"/>
                <a:ext cx="4764253" cy="64485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𝐿𝑛</m:t>
                    </m:r>
                    <m:d>
                      <m:dPr>
                        <m:ctrlPr>
                          <a:rPr lang="en-US" sz="28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100</m:t>
                            </m:r>
                          </m:num>
                          <m:den>
                            <m:r>
                              <a:rPr lang="en-US" sz="2800" b="0" i="1" dirty="0" smtClean="0">
                                <a:latin typeface="Cambria Math" panose="02040503050406030204" pitchFamily="18" charset="0"/>
                              </a:rPr>
                              <m:t>2147.9</m:t>
                            </m:r>
                          </m:den>
                        </m:f>
                      </m:e>
                    </m:d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𝐿𝑛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(0.9909)</m:t>
                    </m:r>
                  </m:oMath>
                </a14:m>
                <a:r>
                  <a:rPr lang="en-US" sz="2800" dirty="0"/>
                  <a:t> so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729BC3A5-BBF8-46C6-B9BF-77725A53E9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0750" y="4198132"/>
                <a:ext cx="4764253" cy="644857"/>
              </a:xfrm>
              <a:prstGeom prst="rect">
                <a:avLst/>
              </a:prstGeom>
              <a:blipFill>
                <a:blip r:embed="rId7"/>
                <a:stretch>
                  <a:fillRect r="-3585" b="-180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90DF1F5-795C-4E26-9A30-17901D72A376}"/>
                  </a:ext>
                </a:extLst>
              </p:cNvPr>
              <p:cNvSpPr txBox="1"/>
              <p:nvPr/>
            </p:nvSpPr>
            <p:spPr>
              <a:xfrm>
                <a:off x="9956625" y="4317893"/>
                <a:ext cx="1692451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𝟑𝟑𝟓</m:t>
                      </m:r>
                      <m:r>
                        <a:rPr lang="en-US" sz="2800" b="1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800" b="1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2800" b="1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1" i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en-US" sz="2800" b="1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090DF1F5-795C-4E26-9A30-17901D72A37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6625" y="4317893"/>
                <a:ext cx="1692451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85A7D0BB-E335-4CEE-AAAF-9EB424919257}"/>
              </a:ext>
            </a:extLst>
          </p:cNvPr>
          <p:cNvSpPr txBox="1"/>
          <p:nvPr/>
        </p:nvSpPr>
        <p:spPr>
          <a:xfrm>
            <a:off x="1221799" y="3667152"/>
            <a:ext cx="2902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chemeClr val="accent1">
                    <a:lumMod val="75000"/>
                  </a:schemeClr>
                </a:solidFill>
              </a:rPr>
              <a:t>Use logs to solve for 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163655-2FB7-4DEB-91B6-74C9BDC6C740}"/>
              </a:ext>
            </a:extLst>
          </p:cNvPr>
          <p:cNvSpPr txBox="1"/>
          <p:nvPr/>
        </p:nvSpPr>
        <p:spPr>
          <a:xfrm>
            <a:off x="2114551" y="5157578"/>
            <a:ext cx="94678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accent1">
                    <a:lumMod val="75000"/>
                  </a:schemeClr>
                </a:solidFill>
              </a:rPr>
              <a:t>The L-Dopa level will be down to 100 nanograms per milliliter in approximately 335 minutes or slightly more than 3 and one-half hours.</a:t>
            </a:r>
          </a:p>
        </p:txBody>
      </p:sp>
    </p:spTree>
    <p:extLst>
      <p:ext uri="{BB962C8B-B14F-4D97-AF65-F5344CB8AC3E}">
        <p14:creationId xmlns:p14="http://schemas.microsoft.com/office/powerpoint/2010/main" val="69691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6" grpId="0"/>
      <p:bldP spid="7" grpId="0"/>
      <p:bldP spid="9" grpId="0"/>
      <p:bldP spid="11" grpId="0"/>
      <p:bldP spid="12" grpId="0"/>
      <p:bldP spid="5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D5075-D1D2-0142-B326-ADB81C50C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Exponential Decay Example 3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CA03D9-DD08-4CB5-A514-FDC87D29F3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172" t="24583" r="26015" b="45556"/>
          <a:stretch/>
        </p:blipFill>
        <p:spPr>
          <a:xfrm>
            <a:off x="1409699" y="1419224"/>
            <a:ext cx="10384285" cy="364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4906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D5075-D1D2-0142-B326-ADB81C50C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 3 Solution Part 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CA03D9-DD08-4CB5-A514-FDC87D29F3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172" t="41034" r="26015" b="56159"/>
          <a:stretch/>
        </p:blipFill>
        <p:spPr>
          <a:xfrm>
            <a:off x="1428749" y="1409701"/>
            <a:ext cx="10384285" cy="3429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1E7FDB6-8460-4CDE-9BE4-E3081FAD4F9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172" t="31628" r="26015" b="61149"/>
          <a:stretch/>
        </p:blipFill>
        <p:spPr>
          <a:xfrm>
            <a:off x="1428748" y="1752601"/>
            <a:ext cx="10384285" cy="8823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AE19DCB-F030-426A-8C2E-BEEA2EF38B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8688" y="3505200"/>
            <a:ext cx="1828800" cy="12192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B46EAF8-E7B5-4621-9BC8-2DDF76C4E7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97198" y="3455966"/>
            <a:ext cx="1828800" cy="1219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4CA36B3-030A-426D-A1CD-EE7636336E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5708" y="3429000"/>
            <a:ext cx="1828800" cy="12192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1F0A2AF-2ED3-4B42-94B7-2685004EFCC2}"/>
              </a:ext>
            </a:extLst>
          </p:cNvPr>
          <p:cNvSpPr txBox="1"/>
          <p:nvPr/>
        </p:nvSpPr>
        <p:spPr>
          <a:xfrm>
            <a:off x="1816615" y="5155911"/>
            <a:ext cx="87466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>
                <a:solidFill>
                  <a:schemeClr val="accent1">
                    <a:lumMod val="75000"/>
                  </a:schemeClr>
                </a:solidFill>
              </a:rPr>
              <a:t>Numbers are too large for the calculator to handle.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3D28680-CF6C-4884-A840-B2E6E83365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6905" y="2927440"/>
            <a:ext cx="840113" cy="50786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A93EE7E-CD56-4C1A-9065-3A7C1492BB1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92136" y="2913907"/>
            <a:ext cx="849881" cy="5078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3B4C078-6C7E-4D47-BC08-2F92D6AEE56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6233" y="2916128"/>
            <a:ext cx="840113" cy="50786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8CAF700-BA62-4C89-85AF-EDAD9DBA9ED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89422" y="2913906"/>
            <a:ext cx="801038" cy="50786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1F62E8A-3D8E-433D-9672-94C2BEFFDBF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16469" y="2917914"/>
            <a:ext cx="517744" cy="50786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D85F084-9F2D-4D42-9AE7-B8D8025D5BD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4973" y="2932323"/>
            <a:ext cx="898725" cy="49810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5543ED28-7814-44C3-B3D1-2B58C4780FD7}"/>
              </a:ext>
            </a:extLst>
          </p:cNvPr>
          <p:cNvSpPr/>
          <p:nvPr/>
        </p:nvSpPr>
        <p:spPr>
          <a:xfrm>
            <a:off x="6733698" y="2958040"/>
            <a:ext cx="782587" cy="369332"/>
          </a:xfrm>
          <a:prstGeom prst="rect">
            <a:avLst/>
          </a:prstGeom>
          <a:solidFill>
            <a:srgbClr val="3333CC"/>
          </a:solidFill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TI84EmuKeys" panose="02000600030000020004" pitchFamily="2" charset="0"/>
              </a:rPr>
              <a:t>e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945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CA03D9-DD08-4CB5-A514-FDC87D29F3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909" t="43981" r="26278" b="50779"/>
          <a:stretch/>
        </p:blipFill>
        <p:spPr>
          <a:xfrm>
            <a:off x="1416778" y="1103083"/>
            <a:ext cx="10384285" cy="640079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63D1B62B-2CBA-495E-B243-327A0F2890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8865766"/>
              </p:ext>
            </p:extLst>
          </p:nvPr>
        </p:nvGraphicFramePr>
        <p:xfrm>
          <a:off x="1627188" y="1949450"/>
          <a:ext cx="8940799" cy="685800"/>
        </p:xfrm>
        <a:graphic>
          <a:graphicData uri="http://schemas.openxmlformats.org/drawingml/2006/table">
            <a:tbl>
              <a:tblPr/>
              <a:tblGrid>
                <a:gridCol w="1822329">
                  <a:extLst>
                    <a:ext uri="{9D8B030D-6E8A-4147-A177-3AD203B41FA5}">
                      <a16:colId xmlns:a16="http://schemas.microsoft.com/office/drawing/2014/main" val="1112719102"/>
                    </a:ext>
                  </a:extLst>
                </a:gridCol>
                <a:gridCol w="711847">
                  <a:extLst>
                    <a:ext uri="{9D8B030D-6E8A-4147-A177-3AD203B41FA5}">
                      <a16:colId xmlns:a16="http://schemas.microsoft.com/office/drawing/2014/main" val="1854667462"/>
                    </a:ext>
                  </a:extLst>
                </a:gridCol>
                <a:gridCol w="711847">
                  <a:extLst>
                    <a:ext uri="{9D8B030D-6E8A-4147-A177-3AD203B41FA5}">
                      <a16:colId xmlns:a16="http://schemas.microsoft.com/office/drawing/2014/main" val="2651596539"/>
                    </a:ext>
                  </a:extLst>
                </a:gridCol>
                <a:gridCol w="711847">
                  <a:extLst>
                    <a:ext uri="{9D8B030D-6E8A-4147-A177-3AD203B41FA5}">
                      <a16:colId xmlns:a16="http://schemas.microsoft.com/office/drawing/2014/main" val="4063352036"/>
                    </a:ext>
                  </a:extLst>
                </a:gridCol>
                <a:gridCol w="711847">
                  <a:extLst>
                    <a:ext uri="{9D8B030D-6E8A-4147-A177-3AD203B41FA5}">
                      <a16:colId xmlns:a16="http://schemas.microsoft.com/office/drawing/2014/main" val="4199428501"/>
                    </a:ext>
                  </a:extLst>
                </a:gridCol>
                <a:gridCol w="711847">
                  <a:extLst>
                    <a:ext uri="{9D8B030D-6E8A-4147-A177-3AD203B41FA5}">
                      <a16:colId xmlns:a16="http://schemas.microsoft.com/office/drawing/2014/main" val="4109455865"/>
                    </a:ext>
                  </a:extLst>
                </a:gridCol>
                <a:gridCol w="711847">
                  <a:extLst>
                    <a:ext uri="{9D8B030D-6E8A-4147-A177-3AD203B41FA5}">
                      <a16:colId xmlns:a16="http://schemas.microsoft.com/office/drawing/2014/main" val="402833166"/>
                    </a:ext>
                  </a:extLst>
                </a:gridCol>
                <a:gridCol w="711847">
                  <a:extLst>
                    <a:ext uri="{9D8B030D-6E8A-4147-A177-3AD203B41FA5}">
                      <a16:colId xmlns:a16="http://schemas.microsoft.com/office/drawing/2014/main" val="924505196"/>
                    </a:ext>
                  </a:extLst>
                </a:gridCol>
                <a:gridCol w="711847">
                  <a:extLst>
                    <a:ext uri="{9D8B030D-6E8A-4147-A177-3AD203B41FA5}">
                      <a16:colId xmlns:a16="http://schemas.microsoft.com/office/drawing/2014/main" val="882060931"/>
                    </a:ext>
                  </a:extLst>
                </a:gridCol>
                <a:gridCol w="711847">
                  <a:extLst>
                    <a:ext uri="{9D8B030D-6E8A-4147-A177-3AD203B41FA5}">
                      <a16:colId xmlns:a16="http://schemas.microsoft.com/office/drawing/2014/main" val="840045722"/>
                    </a:ext>
                  </a:extLst>
                </a:gridCol>
                <a:gridCol w="711847">
                  <a:extLst>
                    <a:ext uri="{9D8B030D-6E8A-4147-A177-3AD203B41FA5}">
                      <a16:colId xmlns:a16="http://schemas.microsoft.com/office/drawing/2014/main" val="3274369613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Years since 1990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318448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Cell Phone Users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33.8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55.3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69.2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109.5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19999900"/>
                  </a:ext>
                </a:extLst>
              </a:tr>
            </a:tbl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7F66F536-5985-48EA-BF34-74EC249CFC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0198" y="3421084"/>
            <a:ext cx="1828800" cy="1219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68ED6FF-3F15-4F53-913C-97EC21D11C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1688" y="3421084"/>
            <a:ext cx="1828800" cy="12192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5FA727A-87F3-401B-8D52-1BC52670E2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38708" y="3429000"/>
            <a:ext cx="1828800" cy="1219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DE25484-E010-498E-BCA3-DC96C2AC8E11}"/>
                  </a:ext>
                </a:extLst>
              </p:cNvPr>
              <p:cNvSpPr txBox="1"/>
              <p:nvPr/>
            </p:nvSpPr>
            <p:spPr>
              <a:xfrm>
                <a:off x="4157552" y="5149119"/>
                <a:ext cx="387689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=1.264</m:t>
                      </m:r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−11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1.349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DE25484-E010-498E-BCA3-DC96C2AC8E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7552" y="5149119"/>
                <a:ext cx="3876895" cy="369332"/>
              </a:xfrm>
              <a:prstGeom prst="rect">
                <a:avLst/>
              </a:prstGeom>
              <a:blipFill>
                <a:blip r:embed="rId6"/>
                <a:stretch>
                  <a:fillRect l="-1258" t="-1667" r="-157"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9F5EA2C3-2A1D-4A68-975F-859720341808}"/>
              </a:ext>
            </a:extLst>
          </p:cNvPr>
          <p:cNvSpPr txBox="1"/>
          <p:nvPr/>
        </p:nvSpPr>
        <p:spPr>
          <a:xfrm>
            <a:off x="2428874" y="5653956"/>
            <a:ext cx="73342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Growth Factor = 1.349</a:t>
            </a:r>
          </a:p>
          <a:p>
            <a:pPr algn="ctr"/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Growth Rate = 34.9%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80C04C2E-2A89-4DF9-BBB7-9066A88D9DEE}"/>
              </a:ext>
            </a:extLst>
          </p:cNvPr>
          <p:cNvSpPr txBox="1">
            <a:spLocks/>
          </p:cNvSpPr>
          <p:nvPr/>
        </p:nvSpPr>
        <p:spPr>
          <a:xfrm>
            <a:off x="1315925" y="30281"/>
            <a:ext cx="10272889" cy="64007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000" kern="1200" cap="none">
                <a:ln w="3175" cmpd="sng"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dirty="0"/>
              <a:t>Example 3 Solution Part B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0D4AE78-C014-4ACB-AEA5-595BE4978E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64706" y="2925093"/>
            <a:ext cx="840113" cy="50786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A9466D8-785C-4D9A-B0A9-B4A915F3880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88366" y="2913217"/>
            <a:ext cx="849881" cy="50786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172974E-50BB-4A20-83EC-52A5F76DF9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03479" y="2924085"/>
            <a:ext cx="840113" cy="50786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1752818-26A9-4113-8303-204E22CDE08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66668" y="2921863"/>
            <a:ext cx="801038" cy="50786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5E8CC97-A306-450B-8452-426FF481A24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93715" y="2925871"/>
            <a:ext cx="517744" cy="50786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46F3E5E-A910-4CE7-B600-F9652E63149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72013" y="2913217"/>
            <a:ext cx="898725" cy="49810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85284921-943C-495A-A466-2AA68041AF6B}"/>
              </a:ext>
            </a:extLst>
          </p:cNvPr>
          <p:cNvSpPr/>
          <p:nvPr/>
        </p:nvSpPr>
        <p:spPr>
          <a:xfrm>
            <a:off x="7870738" y="2938934"/>
            <a:ext cx="782587" cy="369332"/>
          </a:xfrm>
          <a:prstGeom prst="rect">
            <a:avLst/>
          </a:prstGeom>
          <a:solidFill>
            <a:srgbClr val="3333CC"/>
          </a:solidFill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TI84EmuKeys" panose="02000600030000020004" pitchFamily="2" charset="0"/>
              </a:rPr>
              <a:t>e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233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D5075-D1D2-0142-B326-ADB81C50C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Example 3 Solution Part 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CA03D9-DD08-4CB5-A514-FDC87D29F3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172" t="48597" r="26015" b="45556"/>
          <a:stretch/>
        </p:blipFill>
        <p:spPr>
          <a:xfrm>
            <a:off x="1466849" y="1152525"/>
            <a:ext cx="10384285" cy="714374"/>
          </a:xfrm>
          <a:prstGeom prst="rect">
            <a:avLst/>
          </a:prstGeom>
        </p:spPr>
      </p:pic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AC2D95E-733E-4AE3-BF83-42118C33F6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6934909"/>
              </p:ext>
            </p:extLst>
          </p:nvPr>
        </p:nvGraphicFramePr>
        <p:xfrm>
          <a:off x="1810544" y="2054225"/>
          <a:ext cx="8940799" cy="685800"/>
        </p:xfrm>
        <a:graphic>
          <a:graphicData uri="http://schemas.openxmlformats.org/drawingml/2006/table">
            <a:tbl>
              <a:tblPr/>
              <a:tblGrid>
                <a:gridCol w="1822329">
                  <a:extLst>
                    <a:ext uri="{9D8B030D-6E8A-4147-A177-3AD203B41FA5}">
                      <a16:colId xmlns:a16="http://schemas.microsoft.com/office/drawing/2014/main" val="949352253"/>
                    </a:ext>
                  </a:extLst>
                </a:gridCol>
                <a:gridCol w="711847">
                  <a:extLst>
                    <a:ext uri="{9D8B030D-6E8A-4147-A177-3AD203B41FA5}">
                      <a16:colId xmlns:a16="http://schemas.microsoft.com/office/drawing/2014/main" val="1048986120"/>
                    </a:ext>
                  </a:extLst>
                </a:gridCol>
                <a:gridCol w="711847">
                  <a:extLst>
                    <a:ext uri="{9D8B030D-6E8A-4147-A177-3AD203B41FA5}">
                      <a16:colId xmlns:a16="http://schemas.microsoft.com/office/drawing/2014/main" val="3867371332"/>
                    </a:ext>
                  </a:extLst>
                </a:gridCol>
                <a:gridCol w="711847">
                  <a:extLst>
                    <a:ext uri="{9D8B030D-6E8A-4147-A177-3AD203B41FA5}">
                      <a16:colId xmlns:a16="http://schemas.microsoft.com/office/drawing/2014/main" val="2324217124"/>
                    </a:ext>
                  </a:extLst>
                </a:gridCol>
                <a:gridCol w="711847">
                  <a:extLst>
                    <a:ext uri="{9D8B030D-6E8A-4147-A177-3AD203B41FA5}">
                      <a16:colId xmlns:a16="http://schemas.microsoft.com/office/drawing/2014/main" val="3209233654"/>
                    </a:ext>
                  </a:extLst>
                </a:gridCol>
                <a:gridCol w="711847">
                  <a:extLst>
                    <a:ext uri="{9D8B030D-6E8A-4147-A177-3AD203B41FA5}">
                      <a16:colId xmlns:a16="http://schemas.microsoft.com/office/drawing/2014/main" val="2758174070"/>
                    </a:ext>
                  </a:extLst>
                </a:gridCol>
                <a:gridCol w="711847">
                  <a:extLst>
                    <a:ext uri="{9D8B030D-6E8A-4147-A177-3AD203B41FA5}">
                      <a16:colId xmlns:a16="http://schemas.microsoft.com/office/drawing/2014/main" val="3713269282"/>
                    </a:ext>
                  </a:extLst>
                </a:gridCol>
                <a:gridCol w="711847">
                  <a:extLst>
                    <a:ext uri="{9D8B030D-6E8A-4147-A177-3AD203B41FA5}">
                      <a16:colId xmlns:a16="http://schemas.microsoft.com/office/drawing/2014/main" val="2176196200"/>
                    </a:ext>
                  </a:extLst>
                </a:gridCol>
                <a:gridCol w="711847">
                  <a:extLst>
                    <a:ext uri="{9D8B030D-6E8A-4147-A177-3AD203B41FA5}">
                      <a16:colId xmlns:a16="http://schemas.microsoft.com/office/drawing/2014/main" val="2739896082"/>
                    </a:ext>
                  </a:extLst>
                </a:gridCol>
                <a:gridCol w="711847">
                  <a:extLst>
                    <a:ext uri="{9D8B030D-6E8A-4147-A177-3AD203B41FA5}">
                      <a16:colId xmlns:a16="http://schemas.microsoft.com/office/drawing/2014/main" val="3520492645"/>
                    </a:ext>
                  </a:extLst>
                </a:gridCol>
                <a:gridCol w="711847">
                  <a:extLst>
                    <a:ext uri="{9D8B030D-6E8A-4147-A177-3AD203B41FA5}">
                      <a16:colId xmlns:a16="http://schemas.microsoft.com/office/drawing/2014/main" val="3049804292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Years since 1990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9841803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Cell Phone Users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33.8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55.3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69.2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9300523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CA5BA30C-BC4B-472D-9151-2A1AF2A3C5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0198" y="3421084"/>
            <a:ext cx="1828800" cy="12192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0AB7891-AB9B-4BCF-A613-FDC11A6169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1688" y="3421084"/>
            <a:ext cx="1828800" cy="12192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5BBBA85-6D64-4A7B-B339-EBF57D3FF9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2647" y="3429000"/>
            <a:ext cx="1828800" cy="1219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C1FA8FB-6BAE-4EA6-B8F0-8E7F6E00923E}"/>
                  </a:ext>
                </a:extLst>
              </p:cNvPr>
              <p:cNvSpPr txBox="1"/>
              <p:nvPr/>
            </p:nvSpPr>
            <p:spPr>
              <a:xfrm>
                <a:off x="4157552" y="5149119"/>
                <a:ext cx="3164200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=.395</m:t>
                      </m:r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1.349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C1FA8FB-6BAE-4EA6-B8F0-8E7F6E0092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7552" y="5149119"/>
                <a:ext cx="3164200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65C817B0-7334-4024-8B7D-C7780756363C}"/>
              </a:ext>
            </a:extLst>
          </p:cNvPr>
          <p:cNvSpPr txBox="1"/>
          <p:nvPr/>
        </p:nvSpPr>
        <p:spPr>
          <a:xfrm>
            <a:off x="2571750" y="5819775"/>
            <a:ext cx="7924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accent1">
                    <a:lumMod val="75000"/>
                  </a:schemeClr>
                </a:solidFill>
              </a:rPr>
              <a:t>Notice the parameter </a:t>
            </a:r>
            <a:r>
              <a:rPr lang="en-US" sz="2400" b="1" i="1" dirty="0">
                <a:solidFill>
                  <a:schemeClr val="accent1">
                    <a:lumMod val="75000"/>
                  </a:schemeClr>
                </a:solidFill>
              </a:rPr>
              <a:t>A</a:t>
            </a:r>
            <a:r>
              <a:rPr lang="en-US" sz="2400" i="1" dirty="0">
                <a:solidFill>
                  <a:schemeClr val="accent1">
                    <a:lumMod val="75000"/>
                  </a:schemeClr>
                </a:solidFill>
              </a:rPr>
              <a:t> is much more manageable in this model compared to the solution in Part B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2B35831-5B44-4415-ABF0-A302E766643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71750" y="2975108"/>
            <a:ext cx="840113" cy="50786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FC17F61-CA6D-4A87-9C28-9752DE5DBC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36981" y="2961575"/>
            <a:ext cx="849881" cy="50786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3CE9E24-88A2-46FE-8B05-D3EA3414F9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71078" y="2963796"/>
            <a:ext cx="840113" cy="50786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D242CCD-2D8D-440C-B09A-345F4291665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534267" y="2961574"/>
            <a:ext cx="801038" cy="50786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64CDA62-5688-4E77-8BD4-816E95A47A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61314" y="2965582"/>
            <a:ext cx="517744" cy="50786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14C5E60-20F1-4901-AB56-653EAA87B29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979818" y="2979991"/>
            <a:ext cx="898725" cy="49810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B0806A71-72C1-43B1-B2B7-2B6605B18849}"/>
              </a:ext>
            </a:extLst>
          </p:cNvPr>
          <p:cNvSpPr/>
          <p:nvPr/>
        </p:nvSpPr>
        <p:spPr>
          <a:xfrm>
            <a:off x="7878543" y="3005708"/>
            <a:ext cx="782587" cy="369332"/>
          </a:xfrm>
          <a:prstGeom prst="rect">
            <a:avLst/>
          </a:prstGeom>
          <a:solidFill>
            <a:srgbClr val="3333CC"/>
          </a:solidFill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TI84EmuKeys" panose="02000600030000020004" pitchFamily="2" charset="0"/>
              </a:rPr>
              <a:t>e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4896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D5075-D1D2-0142-B326-ADB81C50C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Fitting Data to An Exponential Function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F9D0C8-08A2-4091-9F2A-727EB2B3A1E8}"/>
              </a:ext>
            </a:extLst>
          </p:cNvPr>
          <p:cNvSpPr txBox="1"/>
          <p:nvPr/>
        </p:nvSpPr>
        <p:spPr>
          <a:xfrm>
            <a:off x="1309512" y="1209675"/>
            <a:ext cx="9820275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Although Linear Regression is a powerful tool, not all relationships between two quantities are linear. (See scatterplots in figure 5.28)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8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</a:rPr>
              <a:t>Scatterplots suggest an exponential pattern, so we need to fit data to an exponential function (Using TI 83/84 Calculators)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97B067-9BF0-424A-87B0-8CBB7AD328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078" t="42083" r="28047" b="28889"/>
          <a:stretch/>
        </p:blipFill>
        <p:spPr>
          <a:xfrm>
            <a:off x="3238499" y="2809875"/>
            <a:ext cx="5715001" cy="1990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443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D5075-D1D2-0142-B326-ADB81C50C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2" y="242317"/>
            <a:ext cx="10468151" cy="640079"/>
          </a:xfrm>
        </p:spPr>
        <p:txBody>
          <a:bodyPr>
            <a:normAutofit fontScale="90000"/>
          </a:bodyPr>
          <a:lstStyle/>
          <a:p>
            <a:r>
              <a:rPr lang="en-US" dirty="0"/>
              <a:t>How to do Exponential Regressions on TI Calculator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2332E1-7C25-4637-80CF-580545BA0E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594" t="35694" r="40078" b="20416"/>
          <a:stretch/>
        </p:blipFill>
        <p:spPr>
          <a:xfrm>
            <a:off x="9177338" y="2200275"/>
            <a:ext cx="2600325" cy="30099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482E7E6-ED03-4DE8-B4FA-E397AD14E303}"/>
              </a:ext>
            </a:extLst>
          </p:cNvPr>
          <p:cNvSpPr txBox="1"/>
          <p:nvPr/>
        </p:nvSpPr>
        <p:spPr>
          <a:xfrm>
            <a:off x="1714499" y="1409700"/>
            <a:ext cx="77819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Example 1 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The population of the United States , in millions, in the decades from 1780 to 1900 is shown in Table 5.1 on the right.  Find an exponential function that fits these data and discuss its characteristics.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D3C84E-3AC7-4B9E-B62D-842549AFDE6A}"/>
              </a:ext>
            </a:extLst>
          </p:cNvPr>
          <p:cNvSpPr/>
          <p:nvPr/>
        </p:nvSpPr>
        <p:spPr>
          <a:xfrm>
            <a:off x="1866900" y="233303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Create a scatterplot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956C438-B15C-4007-90F5-443C69E501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736" y="3204806"/>
            <a:ext cx="1828800" cy="12192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8277D25-3C8C-4D42-A69C-50EBE0256E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2155" t="43218" r="21207" b="36246"/>
          <a:stretch/>
        </p:blipFill>
        <p:spPr>
          <a:xfrm>
            <a:off x="4160577" y="3154203"/>
            <a:ext cx="1829150" cy="126997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657E3FF-815F-46F5-9213-91C6AFA875BE}"/>
              </a:ext>
            </a:extLst>
          </p:cNvPr>
          <p:cNvSpPr txBox="1"/>
          <p:nvPr/>
        </p:nvSpPr>
        <p:spPr>
          <a:xfrm>
            <a:off x="3924844" y="4424006"/>
            <a:ext cx="2752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Make sure the rest of the screen looks like this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8CB2A5A-3887-4C80-B689-E1D6E4F03E61}"/>
              </a:ext>
            </a:extLst>
          </p:cNvPr>
          <p:cNvSpPr txBox="1"/>
          <p:nvPr/>
        </p:nvSpPr>
        <p:spPr>
          <a:xfrm>
            <a:off x="6611768" y="4422102"/>
            <a:ext cx="2129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Adjust window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(Why these values?)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FDA3D931-4C70-4E97-AA8E-348C6BBF4E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6945" y="3200998"/>
            <a:ext cx="1828800" cy="12192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69C0718-1008-4745-A48A-E69FA8D7EE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27121" y="5286257"/>
            <a:ext cx="1828800" cy="1219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E2601B6-EEFA-47F3-96A8-7538CF8B9F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85356" y="2698189"/>
            <a:ext cx="840113" cy="5078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ECA8DF3-9235-4C0B-A605-47DCDF8150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28777" y="2697747"/>
            <a:ext cx="849881" cy="5078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4DD7052-E42D-4C21-AF8F-6547381E9C9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94704" y="2693131"/>
            <a:ext cx="664275" cy="5078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D99D97B-D937-4B3B-86EF-11CEADAE3A5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34711" y="2693130"/>
            <a:ext cx="1230863" cy="5078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7AC069-EA0F-4E2D-B952-87C95B452E3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39334" y="2693129"/>
            <a:ext cx="898725" cy="5078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E58D33B-ABB4-4BE0-ACC7-0FAEAE0B9F4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77934" y="2702362"/>
            <a:ext cx="1074563" cy="4981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7E9E592-8759-4A79-88BB-D2959F76AB7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84183" y="4814499"/>
            <a:ext cx="957338" cy="50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788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23" grpId="0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D5075-D1D2-0142-B326-ADB81C50C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9512" y="242317"/>
            <a:ext cx="10387188" cy="640079"/>
          </a:xfrm>
        </p:spPr>
        <p:txBody>
          <a:bodyPr>
            <a:normAutofit fontScale="90000"/>
          </a:bodyPr>
          <a:lstStyle/>
          <a:p>
            <a:r>
              <a:rPr lang="en-US" dirty="0"/>
              <a:t>How to do Exponential Regressions on TI Calculator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5D3C84E-3AC7-4B9E-B62D-842549AFDE6A}"/>
              </a:ext>
            </a:extLst>
          </p:cNvPr>
          <p:cNvSpPr/>
          <p:nvPr/>
        </p:nvSpPr>
        <p:spPr>
          <a:xfrm>
            <a:off x="1275633" y="1003222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Font typeface="+mj-lt"/>
              <a:buAutoNum type="arabicPeriod" startAt="2"/>
            </a:pPr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Determine the equation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0A5E272-12C2-4500-A877-1CAB8FE739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599" y="2040947"/>
            <a:ext cx="1828800" cy="12192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349451D-6276-42D2-B413-1F62E92033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2340" y="2098356"/>
            <a:ext cx="1828800" cy="1219200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D578D247-04CB-4E54-BF48-8D0EC040DC31}"/>
              </a:ext>
            </a:extLst>
          </p:cNvPr>
          <p:cNvSpPr txBox="1"/>
          <p:nvPr/>
        </p:nvSpPr>
        <p:spPr>
          <a:xfrm>
            <a:off x="6675037" y="1525532"/>
            <a:ext cx="19292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Enter the equation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7F8F455-3553-4631-BEE2-9153219966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691" y="2098356"/>
            <a:ext cx="1828800" cy="1219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0969F5C-4D7E-42D0-94B9-B256693C93B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7894" y="2112639"/>
            <a:ext cx="1828800" cy="12192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78A4845-6DB7-4F81-A38C-A1A1D6BB1D74}"/>
              </a:ext>
            </a:extLst>
          </p:cNvPr>
          <p:cNvSpPr txBox="1"/>
          <p:nvPr/>
        </p:nvSpPr>
        <p:spPr>
          <a:xfrm>
            <a:off x="1861876" y="4547799"/>
            <a:ext cx="86296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accent1">
                    <a:lumMod val="75000"/>
                  </a:schemeClr>
                </a:solidFill>
              </a:rPr>
              <a:t>The growth factor, 1.322, indicates the U.S. population grew at a rate of 32.2% per decade from 1780 to 1900. The curve fits the data very well, so the exponential function is a good fit to the population data from 1780 to 1900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21FA82C-EE51-4036-AD07-767D7BA0BBDA}"/>
                  </a:ext>
                </a:extLst>
              </p:cNvPr>
              <p:cNvSpPr txBox="1"/>
              <p:nvPr/>
            </p:nvSpPr>
            <p:spPr>
              <a:xfrm>
                <a:off x="3576835" y="3743027"/>
                <a:ext cx="4062843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=3.071</m:t>
                      </m:r>
                      <m:r>
                        <a:rPr lang="en-US" sz="2800" b="0" i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1.322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accent1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sz="2800" dirty="0">
                  <a:solidFill>
                    <a:schemeClr val="accent1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21FA82C-EE51-4036-AD07-767D7BA0BB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6835" y="3743027"/>
                <a:ext cx="4062843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>
            <a:extLst>
              <a:ext uri="{FF2B5EF4-FFF2-40B4-BE49-F238E27FC236}">
                <a16:creationId xmlns:a16="http://schemas.microsoft.com/office/drawing/2014/main" id="{FC087F66-7106-40AA-AA7F-9AFDCFBC64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40822" y="1540075"/>
            <a:ext cx="2168663" cy="5078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1D5ECC7-343E-473D-9775-AEDA450B6D6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24615" y="1540074"/>
            <a:ext cx="1836525" cy="5078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14C935B-C898-423B-ADAC-66FDE81BEF7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26536" y="1540073"/>
            <a:ext cx="576356" cy="50786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251B3B7-FE16-4778-888C-C5F4E0CF150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093264" y="1549840"/>
            <a:ext cx="957338" cy="49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84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13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D5075-D1D2-0142-B326-ADB81C50C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Base 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011674-CAB9-4DA3-A5FA-72602A951C0B}"/>
              </a:ext>
            </a:extLst>
          </p:cNvPr>
          <p:cNvSpPr txBox="1"/>
          <p:nvPr/>
        </p:nvSpPr>
        <p:spPr>
          <a:xfrm>
            <a:off x="1233312" y="1095375"/>
            <a:ext cx="99776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Had we solved the previous problem in excel, the graph would have looked identical, but the equation would have looked different.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5D1DD0-818C-4942-BFFD-5F373A8C9894}"/>
              </a:ext>
            </a:extLst>
          </p:cNvPr>
          <p:cNvSpPr txBox="1"/>
          <p:nvPr/>
        </p:nvSpPr>
        <p:spPr>
          <a:xfrm>
            <a:off x="2042937" y="2665035"/>
            <a:ext cx="10717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 Excel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FC0F538-D891-40D9-A90D-0473F39F052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18363334"/>
              </p:ext>
            </p:extLst>
          </p:nvPr>
        </p:nvGraphicFramePr>
        <p:xfrm>
          <a:off x="3657512" y="2665035"/>
          <a:ext cx="5576887" cy="32670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BE9B3A58-4B48-4326-82E9-78B1B927CA54}"/>
              </a:ext>
            </a:extLst>
          </p:cNvPr>
          <p:cNvSpPr txBox="1"/>
          <p:nvPr/>
        </p:nvSpPr>
        <p:spPr>
          <a:xfrm>
            <a:off x="2112080" y="5676900"/>
            <a:ext cx="82200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accent1">
                    <a:lumMod val="75000"/>
                  </a:schemeClr>
                </a:solidFill>
              </a:rPr>
              <a:t>Excel uses a special base denoted by e; it stands for the irrational number e = 2.71828</a:t>
            </a:r>
          </a:p>
        </p:txBody>
      </p:sp>
    </p:spTree>
    <p:extLst>
      <p:ext uri="{BB962C8B-B14F-4D97-AF65-F5344CB8AC3E}">
        <p14:creationId xmlns:p14="http://schemas.microsoft.com/office/powerpoint/2010/main" val="786993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Graphic spid="5" grpId="0">
        <p:bldAsOne/>
      </p:bldGraphic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D5075-D1D2-0142-B326-ADB81C50C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Base e continued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9A19E96-F7B4-4366-B851-6F40543C0A0D}"/>
                  </a:ext>
                </a:extLst>
              </p:cNvPr>
              <p:cNvSpPr txBox="1"/>
              <p:nvPr/>
            </p:nvSpPr>
            <p:spPr>
              <a:xfrm>
                <a:off x="7280916" y="1532926"/>
                <a:ext cx="268547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=3.071∙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0.2791∙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9A19E96-F7B4-4366-B851-6F40543C0A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0916" y="1532926"/>
                <a:ext cx="2685479" cy="369332"/>
              </a:xfrm>
              <a:prstGeom prst="rect">
                <a:avLst/>
              </a:prstGeom>
              <a:blipFill>
                <a:blip r:embed="rId2"/>
                <a:stretch>
                  <a:fillRect l="-2268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2A75C011-4701-4FC5-9A80-E324A3BB2C29}"/>
              </a:ext>
            </a:extLst>
          </p:cNvPr>
          <p:cNvSpPr txBox="1"/>
          <p:nvPr/>
        </p:nvSpPr>
        <p:spPr>
          <a:xfrm>
            <a:off x="1519062" y="1536174"/>
            <a:ext cx="56627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Here’s the equation from the previous slide:</a:t>
            </a: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Using the definition of e we get:</a:t>
            </a: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Using the law of exponents we get:</a:t>
            </a: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Raising 2.71828 to the 0.2791 power</a:t>
            </a: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Now compare to our original answer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C77F912-8B51-4528-8D7F-DB76CA3DD542}"/>
                  </a:ext>
                </a:extLst>
              </p:cNvPr>
              <p:cNvSpPr txBox="1"/>
              <p:nvPr/>
            </p:nvSpPr>
            <p:spPr>
              <a:xfrm>
                <a:off x="7280916" y="2296297"/>
                <a:ext cx="35987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=3.071∙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2.71828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0.2791∙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C77F912-8B51-4528-8D7F-DB76CA3DD5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80916" y="2296297"/>
                <a:ext cx="3598741" cy="369332"/>
              </a:xfrm>
              <a:prstGeom prst="rect">
                <a:avLst/>
              </a:prstGeom>
              <a:blipFill>
                <a:blip r:embed="rId3"/>
                <a:stretch>
                  <a:fillRect l="-1692" t="-1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C0B4187-94CB-4012-BBFF-726D3C4103EC}"/>
                  </a:ext>
                </a:extLst>
              </p:cNvPr>
              <p:cNvSpPr txBox="1"/>
              <p:nvPr/>
            </p:nvSpPr>
            <p:spPr>
              <a:xfrm>
                <a:off x="7266809" y="3059668"/>
                <a:ext cx="138807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=3.071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C0B4187-94CB-4012-BBFF-726D3C4103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6809" y="3059668"/>
                <a:ext cx="1388072" cy="369332"/>
              </a:xfrm>
              <a:prstGeom prst="rect">
                <a:avLst/>
              </a:prstGeom>
              <a:blipFill>
                <a:blip r:embed="rId4"/>
                <a:stretch>
                  <a:fillRect l="-4825" r="-5263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B7B7706-3077-4BDA-9E92-BD51BE5D7FAC}"/>
                  </a:ext>
                </a:extLst>
              </p:cNvPr>
              <p:cNvSpPr txBox="1"/>
              <p:nvPr/>
            </p:nvSpPr>
            <p:spPr>
              <a:xfrm>
                <a:off x="8739840" y="3013081"/>
                <a:ext cx="226844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2.71828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0.2791</m:t>
                              </m:r>
                            </m:sup>
                          </m:sSup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B7B7706-3077-4BDA-9E92-BD51BE5D7F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9840" y="3013081"/>
                <a:ext cx="2268442" cy="369332"/>
              </a:xfrm>
              <a:prstGeom prst="rect">
                <a:avLst/>
              </a:prstGeom>
              <a:blipFill>
                <a:blip r:embed="rId5"/>
                <a:stretch>
                  <a:fillRect l="-4570" b="-34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438DD2B-C31F-419F-9BCD-D742D0FF7720}"/>
                  </a:ext>
                </a:extLst>
              </p:cNvPr>
              <p:cNvSpPr txBox="1"/>
              <p:nvPr/>
            </p:nvSpPr>
            <p:spPr>
              <a:xfrm>
                <a:off x="7266809" y="3725936"/>
                <a:ext cx="138807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=3.071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438DD2B-C31F-419F-9BCD-D742D0FF77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6809" y="3725936"/>
                <a:ext cx="1388072" cy="369332"/>
              </a:xfrm>
              <a:prstGeom prst="rect">
                <a:avLst/>
              </a:prstGeom>
              <a:blipFill>
                <a:blip r:embed="rId6"/>
                <a:stretch>
                  <a:fillRect l="-4825" r="-5263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DD291A8-3882-403F-8DC2-47652FE66C17}"/>
                  </a:ext>
                </a:extLst>
              </p:cNvPr>
              <p:cNvSpPr txBox="1"/>
              <p:nvPr/>
            </p:nvSpPr>
            <p:spPr>
              <a:xfrm>
                <a:off x="8739841" y="3725936"/>
                <a:ext cx="122655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1.322</m:t>
                          </m:r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DD291A8-3882-403F-8DC2-47652FE66C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39841" y="3725936"/>
                <a:ext cx="1226554" cy="369332"/>
              </a:xfrm>
              <a:prstGeom prst="rect">
                <a:avLst/>
              </a:prstGeom>
              <a:blipFill>
                <a:blip r:embed="rId7"/>
                <a:stretch>
                  <a:fillRect l="-8955" r="-498" b="-34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3B5D672-E67F-4007-97CB-49D644897DBB}"/>
                  </a:ext>
                </a:extLst>
              </p:cNvPr>
              <p:cNvSpPr txBox="1"/>
              <p:nvPr/>
            </p:nvSpPr>
            <p:spPr>
              <a:xfrm>
                <a:off x="1766569" y="5104628"/>
                <a:ext cx="4062843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=3.071</m:t>
                      </m:r>
                      <m:r>
                        <a:rPr lang="en-US" sz="2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1.322</m:t>
                          </m:r>
                        </m:e>
                        <m:sup>
                          <m:r>
                            <a:rPr lang="en-US" sz="28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p>
                      </m:sSup>
                    </m:oMath>
                  </m:oMathPara>
                </a14:m>
                <a:endParaRPr lang="en-US" sz="2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3B5D672-E67F-4007-97CB-49D644897D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6569" y="5104628"/>
                <a:ext cx="4062843" cy="43088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8738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3" grpId="0"/>
      <p:bldP spid="15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D5075-D1D2-0142-B326-ADB81C50C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Base e with a negative exponent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653944-7A29-4CC5-BD1F-40C656A2FA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09512" y="1563624"/>
            <a:ext cx="10272889" cy="81762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Example </a:t>
            </a:r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9A19E96-F7B4-4366-B851-6F40543C0A0D}"/>
                  </a:ext>
                </a:extLst>
              </p:cNvPr>
              <p:cNvSpPr txBox="1"/>
              <p:nvPr/>
            </p:nvSpPr>
            <p:spPr>
              <a:xfrm>
                <a:off x="1941202" y="2130416"/>
                <a:ext cx="2493118" cy="3735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=100∙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𝑒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−1.025∙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09A19E96-F7B4-4366-B851-6F40543C0A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1202" y="2130416"/>
                <a:ext cx="2493118" cy="373500"/>
              </a:xfrm>
              <a:prstGeom prst="rect">
                <a:avLst/>
              </a:prstGeom>
              <a:blipFill>
                <a:blip r:embed="rId2"/>
                <a:stretch>
                  <a:fillRect l="-2445" b="-241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C0B4187-94CB-4012-BBFF-726D3C4103EC}"/>
                  </a:ext>
                </a:extLst>
              </p:cNvPr>
              <p:cNvSpPr txBox="1"/>
              <p:nvPr/>
            </p:nvSpPr>
            <p:spPr>
              <a:xfrm>
                <a:off x="1941202" y="2731001"/>
                <a:ext cx="115563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C0B4187-94CB-4012-BBFF-726D3C4103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1202" y="2731001"/>
                <a:ext cx="1155637" cy="369332"/>
              </a:xfrm>
              <a:prstGeom prst="rect">
                <a:avLst/>
              </a:prstGeom>
              <a:blipFill>
                <a:blip r:embed="rId3"/>
                <a:stretch>
                  <a:fillRect l="-5789" r="-6316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B7B7706-3077-4BDA-9E92-BD51BE5D7FAC}"/>
                  </a:ext>
                </a:extLst>
              </p:cNvPr>
              <p:cNvSpPr txBox="1"/>
              <p:nvPr/>
            </p:nvSpPr>
            <p:spPr>
              <a:xfrm>
                <a:off x="3096839" y="2719996"/>
                <a:ext cx="2308517" cy="3735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2.71828</m:t>
                              </m:r>
                            </m:e>
                            <m:sup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  <m: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.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sz="2400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B7B7706-3077-4BDA-9E92-BD51BE5D7F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6839" y="2719996"/>
                <a:ext cx="2308517" cy="373500"/>
              </a:xfrm>
              <a:prstGeom prst="rect">
                <a:avLst/>
              </a:prstGeom>
              <a:blipFill>
                <a:blip r:embed="rId4"/>
                <a:stretch>
                  <a:fillRect l="-4222" b="-3606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438DD2B-C31F-419F-9BCD-D742D0FF7720}"/>
                  </a:ext>
                </a:extLst>
              </p:cNvPr>
              <p:cNvSpPr txBox="1"/>
              <p:nvPr/>
            </p:nvSpPr>
            <p:spPr>
              <a:xfrm>
                <a:off x="1978447" y="3244334"/>
                <a:ext cx="115563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r>
                        <a:rPr lang="en-US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100</m:t>
                      </m:r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438DD2B-C31F-419F-9BCD-D742D0FF77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8447" y="3244334"/>
                <a:ext cx="1155637" cy="369332"/>
              </a:xfrm>
              <a:prstGeom prst="rect">
                <a:avLst/>
              </a:prstGeom>
              <a:blipFill>
                <a:blip r:embed="rId5"/>
                <a:stretch>
                  <a:fillRect l="-5820" r="-6349" b="-245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DD291A8-3882-403F-8DC2-47652FE66C17}"/>
                  </a:ext>
                </a:extLst>
              </p:cNvPr>
              <p:cNvSpPr txBox="1"/>
              <p:nvPr/>
            </p:nvSpPr>
            <p:spPr>
              <a:xfrm>
                <a:off x="3134084" y="3244334"/>
                <a:ext cx="139647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0.3588</m:t>
                          </m:r>
                          <m:r>
                            <a:rPr lang="en-US" sz="24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p>
                      </m:sSup>
                    </m:oMath>
                  </m:oMathPara>
                </a14:m>
                <a:endParaRPr lang="en-US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DD291A8-3882-403F-8DC2-47652FE66C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4084" y="3244334"/>
                <a:ext cx="1396473" cy="369332"/>
              </a:xfrm>
              <a:prstGeom prst="rect">
                <a:avLst/>
              </a:prstGeom>
              <a:blipFill>
                <a:blip r:embed="rId6"/>
                <a:stretch>
                  <a:fillRect l="-6987" r="-437" b="-344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560A7ED6-C13E-4B83-9FC7-B78347F180C3}"/>
              </a:ext>
            </a:extLst>
          </p:cNvPr>
          <p:cNvSpPr txBox="1"/>
          <p:nvPr/>
        </p:nvSpPr>
        <p:spPr>
          <a:xfrm>
            <a:off x="1409700" y="4010025"/>
            <a:ext cx="92392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>
                <a:solidFill>
                  <a:schemeClr val="accent1">
                    <a:lumMod val="75000"/>
                  </a:schemeClr>
                </a:solidFill>
              </a:rPr>
              <a:t>The exponential decay factor is approximately 0.3588 so the decay rate = 1 – 0.3588 = .6412</a:t>
            </a:r>
          </a:p>
        </p:txBody>
      </p:sp>
    </p:spTree>
    <p:extLst>
      <p:ext uri="{BB962C8B-B14F-4D97-AF65-F5344CB8AC3E}">
        <p14:creationId xmlns:p14="http://schemas.microsoft.com/office/powerpoint/2010/main" val="2920089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5" grpId="0"/>
      <p:bldP spid="16" grpId="0"/>
      <p:bldP spid="17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D5075-D1D2-0142-B326-ADB81C50C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Exponential Decay Example 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8BFE81-76D1-44F9-BD99-3561ECD8DE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27" t="20416" r="25469" b="48056"/>
          <a:stretch/>
        </p:blipFill>
        <p:spPr>
          <a:xfrm>
            <a:off x="1485899" y="1438274"/>
            <a:ext cx="10433481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149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4D5075-D1D2-0142-B326-ADB81C50C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Exponential Decay Example (Solution Part A)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8BFE81-76D1-44F9-BD99-3561ECD8DE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27" t="30962" r="25469" b="63781"/>
          <a:stretch/>
        </p:blipFill>
        <p:spPr>
          <a:xfrm>
            <a:off x="1359876" y="925560"/>
            <a:ext cx="10433481" cy="64007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AB083A-629B-4D95-823F-6E4D55AEA4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2155" t="43218" r="21207" b="36246"/>
          <a:stretch/>
        </p:blipFill>
        <p:spPr>
          <a:xfrm>
            <a:off x="4266850" y="3002387"/>
            <a:ext cx="1829150" cy="126997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B767EA5-E911-4B48-8079-391844B207FF}"/>
              </a:ext>
            </a:extLst>
          </p:cNvPr>
          <p:cNvSpPr txBox="1"/>
          <p:nvPr/>
        </p:nvSpPr>
        <p:spPr>
          <a:xfrm>
            <a:off x="4031117" y="4272190"/>
            <a:ext cx="2752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Make sure the rest of the screen looks like this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2A83724-8815-43D0-BB52-C4FF12A1E9B7}"/>
              </a:ext>
            </a:extLst>
          </p:cNvPr>
          <p:cNvSpPr txBox="1"/>
          <p:nvPr/>
        </p:nvSpPr>
        <p:spPr>
          <a:xfrm>
            <a:off x="6718041" y="4270286"/>
            <a:ext cx="21298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Adjust window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(Why these values?)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F394706-6712-4D8B-A155-2D0C1B4AE8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327" t="45060" r="25469" b="48056"/>
          <a:stretch/>
        </p:blipFill>
        <p:spPr>
          <a:xfrm>
            <a:off x="1359876" y="1544874"/>
            <a:ext cx="10433481" cy="8381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B2B397D-DD2E-4D4D-90E4-EB8D9EA6B2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0832" y="3045169"/>
            <a:ext cx="1828800" cy="12192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3813BD64-910D-4FCB-B925-5A2B71AF8F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7923" y="2999293"/>
            <a:ext cx="1828800" cy="12192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B2DD60D-29A9-4F8A-ABB6-CDA25288EA90}"/>
              </a:ext>
            </a:extLst>
          </p:cNvPr>
          <p:cNvSpPr txBox="1"/>
          <p:nvPr/>
        </p:nvSpPr>
        <p:spPr>
          <a:xfrm>
            <a:off x="8847923" y="4272190"/>
            <a:ext cx="27521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Shape of exponential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</a:rPr>
              <a:t>decay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4A143580-B723-40FF-800F-7848FDDB12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3623" y="5488296"/>
            <a:ext cx="1828800" cy="1219200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0A5B6232-E199-42E4-85E3-2E13E73E48CF}"/>
              </a:ext>
            </a:extLst>
          </p:cNvPr>
          <p:cNvSpPr txBox="1"/>
          <p:nvPr/>
        </p:nvSpPr>
        <p:spPr>
          <a:xfrm>
            <a:off x="6955638" y="4869980"/>
            <a:ext cx="19292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Enter the</a:t>
            </a:r>
          </a:p>
          <a:p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 equation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714297AD-5B2D-481D-81D4-DE472675D7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9912" y="5488296"/>
            <a:ext cx="1828800" cy="121920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FBE8F60-1073-46A9-AE96-E4495028B56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87715" y="5488296"/>
            <a:ext cx="1828800" cy="12192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2F8907D-A599-4A88-9642-97F54D4A251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53260" y="5488296"/>
            <a:ext cx="1828800" cy="12192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F5C554C-07C0-4BD4-900B-E3774407C48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74980" y="4968426"/>
            <a:ext cx="2168663" cy="50786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5F2F6C9-2EFF-482F-8BF3-5DA8812B698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96279" y="4980429"/>
            <a:ext cx="1836525" cy="50786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246F95AE-EEEA-4A12-920F-2CE087FF88E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45956" y="4968425"/>
            <a:ext cx="576356" cy="507867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EC9F9AA-06FF-47B2-A74D-39E18EBF89D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144799" y="4978192"/>
            <a:ext cx="957338" cy="4981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4575C2DC-BF0B-42DF-9632-0D7BD9BF0F5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50832" y="2561397"/>
            <a:ext cx="840113" cy="50786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86AFD36E-075F-4729-8812-087ECD13A44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594253" y="2560955"/>
            <a:ext cx="849881" cy="507867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9BAB07A2-2F37-406A-8028-55BB4B425E4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60180" y="2556339"/>
            <a:ext cx="664275" cy="50786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2A8C4036-77B5-4CB2-BF8E-10900ECA499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00187" y="2556338"/>
            <a:ext cx="1230863" cy="50786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4352ED8C-440D-45DD-BDA1-2D6B765952D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04810" y="2556337"/>
            <a:ext cx="898725" cy="507867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92FD1C7D-6D9C-41DF-BDBC-0A2AD3CA15C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743410" y="2565570"/>
            <a:ext cx="1074563" cy="49810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A6C87B9-4062-4840-A841-4C3113107B4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86967" y="2520559"/>
            <a:ext cx="957338" cy="4981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C379548-4E1A-4399-B8F4-E087F808D6B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761000" y="3035178"/>
            <a:ext cx="182880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657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21" grpId="0"/>
      <p:bldP spid="31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ke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Custom 1">
      <a:majorFont>
        <a:latin typeface="Cambria"/>
        <a:ea typeface=""/>
        <a:cs typeface=""/>
      </a:majorFont>
      <a:minorFont>
        <a:latin typeface="Calibri"/>
        <a:ea typeface=""/>
        <a:cs typeface="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ike" id="{7BF31CE2-3C1B-45FC-9384-503691636CF1}" vid="{A7BB91BF-794A-4FF7-8CCE-45B879453F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11209</TotalTime>
  <Words>759</Words>
  <Application>Microsoft Office PowerPoint</Application>
  <PresentationFormat>Widescreen</PresentationFormat>
  <Paragraphs>142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Calibri</vt:lpstr>
      <vt:lpstr>Cambria</vt:lpstr>
      <vt:lpstr>Cambria Math</vt:lpstr>
      <vt:lpstr>TI84EmuKeys</vt:lpstr>
      <vt:lpstr>Times New Roman</vt:lpstr>
      <vt:lpstr>Mike</vt:lpstr>
      <vt:lpstr>  Fitting Exponential Functions to Data</vt:lpstr>
      <vt:lpstr>Fitting Data to An Exponential Function</vt:lpstr>
      <vt:lpstr>How to do Exponential Regressions on TI Calculator</vt:lpstr>
      <vt:lpstr>How to do Exponential Regressions on TI Calculator</vt:lpstr>
      <vt:lpstr>The Base e</vt:lpstr>
      <vt:lpstr>The Base e continued</vt:lpstr>
      <vt:lpstr>The Base e with a negative exponent</vt:lpstr>
      <vt:lpstr>Exponential Decay Example 2</vt:lpstr>
      <vt:lpstr>Exponential Decay Example (Solution Part A)</vt:lpstr>
      <vt:lpstr>Exponential Decay Example (Solution Part A)</vt:lpstr>
      <vt:lpstr>Exponential Decay Solution Part B</vt:lpstr>
      <vt:lpstr>Exponential Decay Solution Part C</vt:lpstr>
      <vt:lpstr>Exponential Decay Solution Part D</vt:lpstr>
      <vt:lpstr>Exponential Decay Example 3</vt:lpstr>
      <vt:lpstr>Example 3 Solution Part A</vt:lpstr>
      <vt:lpstr>PowerPoint Presentation</vt:lpstr>
      <vt:lpstr>Example 3 Solution Part 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Elena Tzenova</dc:creator>
  <cp:lastModifiedBy>Michael Fernandez</cp:lastModifiedBy>
  <cp:revision>233</cp:revision>
  <dcterms:created xsi:type="dcterms:W3CDTF">2019-06-12T21:35:10Z</dcterms:created>
  <dcterms:modified xsi:type="dcterms:W3CDTF">2020-03-17T21:11:27Z</dcterms:modified>
</cp:coreProperties>
</file>