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7" r:id="rId4"/>
    <p:sldId id="298" r:id="rId5"/>
    <p:sldId id="299" r:id="rId6"/>
    <p:sldId id="290" r:id="rId7"/>
    <p:sldId id="292" r:id="rId8"/>
    <p:sldId id="300" r:id="rId9"/>
    <p:sldId id="291" r:id="rId10"/>
    <p:sldId id="302" r:id="rId11"/>
    <p:sldId id="295" r:id="rId12"/>
    <p:sldId id="301" r:id="rId13"/>
    <p:sldId id="294" r:id="rId14"/>
    <p:sldId id="303" r:id="rId15"/>
    <p:sldId id="304" r:id="rId16"/>
    <p:sldId id="305" r:id="rId17"/>
    <p:sldId id="30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B8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941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1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70933" y="1"/>
            <a:ext cx="5037667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9565" y="914401"/>
            <a:ext cx="9262836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98985" y="4402667"/>
            <a:ext cx="7683417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63200" y="6248401"/>
            <a:ext cx="1524000" cy="365125"/>
          </a:xfrm>
        </p:spPr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70933" y="3771900"/>
            <a:ext cx="48260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747185" y="3867150"/>
            <a:ext cx="82551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3296135020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242317"/>
            <a:ext cx="10272889" cy="640079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512" y="1563624"/>
            <a:ext cx="10272889" cy="3332816"/>
          </a:xfrm>
        </p:spPr>
        <p:txBody>
          <a:bodyPr anchor="ctr"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948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9328" y="2666999"/>
            <a:ext cx="8933073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9331" y="5027070"/>
            <a:ext cx="8933069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31090" y="6116071"/>
            <a:ext cx="551311" cy="365125"/>
          </a:xfrm>
        </p:spPr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235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685802"/>
            <a:ext cx="10272889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9511" y="2667000"/>
            <a:ext cx="4986528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95872" y="2667000"/>
            <a:ext cx="4986528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477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642" y="1408176"/>
            <a:ext cx="46083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697" y="2091753"/>
            <a:ext cx="4896331" cy="2665259"/>
          </a:xfrm>
        </p:spPr>
        <p:txBody>
          <a:bodyPr anchor="t"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2280" y="1416643"/>
            <a:ext cx="462374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9688" y="2091753"/>
            <a:ext cx="4896331" cy="2665259"/>
          </a:xfrm>
        </p:spPr>
        <p:txBody>
          <a:bodyPr anchor="t"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683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06227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44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" y="1"/>
            <a:ext cx="2842684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0190" y="86869"/>
            <a:ext cx="10272889" cy="95097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15833" y="1671256"/>
            <a:ext cx="10272888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31090" y="6116071"/>
            <a:ext cx="5513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5588000" y="3108325"/>
            <a:ext cx="65193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503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accent6">
              <a:lumMod val="50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package" Target="../embeddings/Microsoft_Excel_Worksheet.xlsx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Linear Functions &amp; Data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Determining Whether a Set of Data is Linear</a:t>
            </a:r>
          </a:p>
          <a:p>
            <a:r>
              <a:rPr lang="en-US" sz="1200" i="1" dirty="0"/>
              <a:t>All slides in this presentations are based on the book  Functions, Data and Models, S.P. Gordon and F. S Gordon</a:t>
            </a:r>
            <a:br>
              <a:rPr lang="en-US" sz="1200" i="1" dirty="0"/>
            </a:br>
            <a:r>
              <a:rPr lang="en-US" sz="1200" i="1" dirty="0"/>
              <a:t>ISBN 978-0-88385-767-0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94002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59594" y="0"/>
            <a:ext cx="10272889" cy="637901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 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B3BD6E-548B-46EB-81A5-CB0443585A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142" t="39492" r="31071" b="36635"/>
          <a:stretch/>
        </p:blipFill>
        <p:spPr>
          <a:xfrm>
            <a:off x="1759868" y="931817"/>
            <a:ext cx="9072340" cy="2987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378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59594" y="0"/>
            <a:ext cx="10272889" cy="637901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 3 Solution part (a)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96F6FD-F116-4BC2-AE0E-11F944D48E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80" t="36417" r="29577" b="36560"/>
          <a:stretch/>
        </p:blipFill>
        <p:spPr>
          <a:xfrm>
            <a:off x="1748245" y="838961"/>
            <a:ext cx="8695509" cy="32927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95A616C-4F81-450D-96F8-DC22324740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072" t="40635" r="29785" b="40190"/>
          <a:stretch/>
        </p:blipFill>
        <p:spPr>
          <a:xfrm>
            <a:off x="1748245" y="4131745"/>
            <a:ext cx="8695509" cy="2336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14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59594" y="0"/>
            <a:ext cx="10272889" cy="637901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 3 Solution part (b)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5E3F6D-8C60-487B-A000-BF402D6EEF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857" t="59600" r="30143" b="19110"/>
          <a:stretch/>
        </p:blipFill>
        <p:spPr>
          <a:xfrm>
            <a:off x="1341119" y="1169930"/>
            <a:ext cx="7118343" cy="21858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2B3C9F-61BD-4503-B5A1-ECDCA476C5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383" t="33139" r="30316" b="43556"/>
          <a:stretch/>
        </p:blipFill>
        <p:spPr>
          <a:xfrm>
            <a:off x="8642148" y="1169930"/>
            <a:ext cx="3342707" cy="18806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148FC2-0D82-41FE-8160-D5D47CE0D7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908" t="26149" r="31480" b="53717"/>
          <a:stretch/>
        </p:blipFill>
        <p:spPr>
          <a:xfrm>
            <a:off x="1341119" y="3357976"/>
            <a:ext cx="7115501" cy="206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106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59594" y="0"/>
            <a:ext cx="10272889" cy="637901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 3 Solution Part (c)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D9CD42-99D3-43AF-AB49-CCBCCF4841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142" t="39492" r="31071" b="50555"/>
          <a:stretch/>
        </p:blipFill>
        <p:spPr>
          <a:xfrm>
            <a:off x="1759868" y="931818"/>
            <a:ext cx="9072340" cy="12453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A0A2D9-7F9E-4E93-8081-4451FAA7D9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142" t="59485" r="31071" b="36635"/>
          <a:stretch/>
        </p:blipFill>
        <p:spPr>
          <a:xfrm>
            <a:off x="1759868" y="2177144"/>
            <a:ext cx="9072340" cy="48550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6C2688-D2D1-413F-8A50-539A1BA9781C}"/>
              </a:ext>
            </a:extLst>
          </p:cNvPr>
          <p:cNvSpPr txBox="1"/>
          <p:nvPr/>
        </p:nvSpPr>
        <p:spPr>
          <a:xfrm>
            <a:off x="1689463" y="2873829"/>
            <a:ext cx="1471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Model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6B6EF3-2FF5-464D-BABF-7AA21FDA8B08}"/>
              </a:ext>
            </a:extLst>
          </p:cNvPr>
          <p:cNvSpPr txBox="1"/>
          <p:nvPr/>
        </p:nvSpPr>
        <p:spPr>
          <a:xfrm>
            <a:off x="5003074" y="2862943"/>
            <a:ext cx="1471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Model 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F5B05C-504F-43A0-AF6D-E5BEC1DC43E8}"/>
              </a:ext>
            </a:extLst>
          </p:cNvPr>
          <p:cNvSpPr txBox="1"/>
          <p:nvPr/>
        </p:nvSpPr>
        <p:spPr>
          <a:xfrm>
            <a:off x="8316685" y="2873829"/>
            <a:ext cx="1471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Model 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1D6FA6A-2BF6-4FCF-BCBD-261C20E95DC6}"/>
                  </a:ext>
                </a:extLst>
              </p:cNvPr>
              <p:cNvSpPr txBox="1"/>
              <p:nvPr/>
            </p:nvSpPr>
            <p:spPr>
              <a:xfrm>
                <a:off x="1378782" y="3337232"/>
                <a:ext cx="189128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=97.07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+759</m:t>
                      </m:r>
                    </m:oMath>
                  </m:oMathPara>
                </a14:m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1D6FA6A-2BF6-4FCF-BCBD-261C20E95D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8782" y="3337232"/>
                <a:ext cx="1891287" cy="276999"/>
              </a:xfrm>
              <a:prstGeom prst="rect">
                <a:avLst/>
              </a:prstGeom>
              <a:blipFill>
                <a:blip r:embed="rId3"/>
                <a:stretch>
                  <a:fillRect l="-1613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24733737-8708-4482-90F2-232AA0134792}"/>
              </a:ext>
            </a:extLst>
          </p:cNvPr>
          <p:cNvSpPr txBox="1"/>
          <p:nvPr/>
        </p:nvSpPr>
        <p:spPr>
          <a:xfrm>
            <a:off x="1159594" y="3815138"/>
            <a:ext cx="2393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Year 2009 means t = 19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A615564-F141-4478-B5B4-65F337269E03}"/>
                  </a:ext>
                </a:extLst>
              </p:cNvPr>
              <p:cNvSpPr txBox="1"/>
              <p:nvPr/>
            </p:nvSpPr>
            <p:spPr>
              <a:xfrm>
                <a:off x="1269924" y="4489724"/>
                <a:ext cx="217136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=97.07(19)+759</m:t>
                      </m:r>
                    </m:oMath>
                  </m:oMathPara>
                </a14:m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A615564-F141-4478-B5B4-65F337269E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9924" y="4489724"/>
                <a:ext cx="2171364" cy="276999"/>
              </a:xfrm>
              <a:prstGeom prst="rect">
                <a:avLst/>
              </a:prstGeom>
              <a:blipFill>
                <a:blip r:embed="rId4"/>
                <a:stretch>
                  <a:fillRect l="-1401" t="-4444" r="-560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9E12CDC4-9115-4673-967A-E747768146E9}"/>
              </a:ext>
            </a:extLst>
          </p:cNvPr>
          <p:cNvSpPr txBox="1"/>
          <p:nvPr/>
        </p:nvSpPr>
        <p:spPr>
          <a:xfrm>
            <a:off x="1543480" y="4985049"/>
            <a:ext cx="1534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 = 2603.33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3BD8978-CBD7-4097-9BE0-9BA93F7A10B1}"/>
              </a:ext>
            </a:extLst>
          </p:cNvPr>
          <p:cNvCxnSpPr/>
          <p:nvPr/>
        </p:nvCxnSpPr>
        <p:spPr>
          <a:xfrm>
            <a:off x="4136571" y="2969623"/>
            <a:ext cx="0" cy="341376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584B771-B1B9-409A-92F4-DFABE81DD0B4}"/>
              </a:ext>
            </a:extLst>
          </p:cNvPr>
          <p:cNvCxnSpPr/>
          <p:nvPr/>
        </p:nvCxnSpPr>
        <p:spPr>
          <a:xfrm>
            <a:off x="7188925" y="2969623"/>
            <a:ext cx="0" cy="341376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57F0FD5-D0A4-4FAA-8B5A-55FE1E934FCD}"/>
                  </a:ext>
                </a:extLst>
              </p:cNvPr>
              <p:cNvSpPr txBox="1"/>
              <p:nvPr/>
            </p:nvSpPr>
            <p:spPr>
              <a:xfrm>
                <a:off x="4583535" y="3337232"/>
                <a:ext cx="21241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=97.07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−7977.3</m:t>
                      </m:r>
                    </m:oMath>
                  </m:oMathPara>
                </a14:m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57F0FD5-D0A4-4FAA-8B5A-55FE1E934F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535" y="3337232"/>
                <a:ext cx="2124108" cy="276999"/>
              </a:xfrm>
              <a:prstGeom prst="rect">
                <a:avLst/>
              </a:prstGeom>
              <a:blipFill>
                <a:blip r:embed="rId5"/>
                <a:stretch>
                  <a:fillRect l="-1724" r="-575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158F3905-EB83-4F33-AFAD-21EDEF896882}"/>
              </a:ext>
            </a:extLst>
          </p:cNvPr>
          <p:cNvSpPr txBox="1"/>
          <p:nvPr/>
        </p:nvSpPr>
        <p:spPr>
          <a:xfrm>
            <a:off x="4438370" y="3815138"/>
            <a:ext cx="2467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Year 2009 means t = 109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CA045A8-887F-4B5A-ACBE-15D88E157A05}"/>
                  </a:ext>
                </a:extLst>
              </p:cNvPr>
              <p:cNvSpPr txBox="1"/>
              <p:nvPr/>
            </p:nvSpPr>
            <p:spPr>
              <a:xfrm>
                <a:off x="4473205" y="4489723"/>
                <a:ext cx="260417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=97.07(109)−7977.3</m:t>
                      </m:r>
                    </m:oMath>
                  </m:oMathPara>
                </a14:m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CA045A8-887F-4B5A-ACBE-15D88E157A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3205" y="4489723"/>
                <a:ext cx="2604174" cy="276999"/>
              </a:xfrm>
              <a:prstGeom prst="rect">
                <a:avLst/>
              </a:prstGeom>
              <a:blipFill>
                <a:blip r:embed="rId6"/>
                <a:stretch>
                  <a:fillRect l="-1405" t="-4444" r="-234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550DD13E-DEDF-48AB-BF95-5ACDA0A40A94}"/>
              </a:ext>
            </a:extLst>
          </p:cNvPr>
          <p:cNvSpPr txBox="1"/>
          <p:nvPr/>
        </p:nvSpPr>
        <p:spPr>
          <a:xfrm>
            <a:off x="4971830" y="4985049"/>
            <a:ext cx="1534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 = 2603.33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472938E-F46D-4031-BD56-478AD7A3DAC8}"/>
                  </a:ext>
                </a:extLst>
              </p:cNvPr>
              <p:cNvSpPr txBox="1"/>
              <p:nvPr/>
            </p:nvSpPr>
            <p:spPr>
              <a:xfrm>
                <a:off x="7871785" y="3337232"/>
                <a:ext cx="225234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=97.07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−192,410</m:t>
                      </m:r>
                    </m:oMath>
                  </m:oMathPara>
                </a14:m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472938E-F46D-4031-BD56-478AD7A3DA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1785" y="3337232"/>
                <a:ext cx="2252348" cy="276999"/>
              </a:xfrm>
              <a:prstGeom prst="rect">
                <a:avLst/>
              </a:prstGeom>
              <a:blipFill>
                <a:blip r:embed="rId7"/>
                <a:stretch>
                  <a:fillRect l="-1351" r="-541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9F542FFA-4C37-4E88-A3B8-C3B4327C9EF4}"/>
              </a:ext>
            </a:extLst>
          </p:cNvPr>
          <p:cNvSpPr txBox="1"/>
          <p:nvPr/>
        </p:nvSpPr>
        <p:spPr>
          <a:xfrm>
            <a:off x="7773752" y="3815138"/>
            <a:ext cx="2667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Year 2009 means t = 2009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4E706AD-8590-4D4D-9A6E-6721D2ADE73E}"/>
                  </a:ext>
                </a:extLst>
              </p:cNvPr>
              <p:cNvSpPr txBox="1"/>
              <p:nvPr/>
            </p:nvSpPr>
            <p:spPr>
              <a:xfrm>
                <a:off x="7670208" y="4489723"/>
                <a:ext cx="28606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=97.07(2009)−192,410</m:t>
                      </m:r>
                    </m:oMath>
                  </m:oMathPara>
                </a14:m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4E706AD-8590-4D4D-9A6E-6721D2ADE7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0208" y="4489723"/>
                <a:ext cx="2860655" cy="276999"/>
              </a:xfrm>
              <a:prstGeom prst="rect">
                <a:avLst/>
              </a:prstGeom>
              <a:blipFill>
                <a:blip r:embed="rId8"/>
                <a:stretch>
                  <a:fillRect l="-1064" t="-4444" r="-213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19E92F8E-6FB4-4A3E-9052-B4AD87332C2E}"/>
              </a:ext>
            </a:extLst>
          </p:cNvPr>
          <p:cNvSpPr txBox="1"/>
          <p:nvPr/>
        </p:nvSpPr>
        <p:spPr>
          <a:xfrm>
            <a:off x="8442196" y="4985049"/>
            <a:ext cx="1534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 = 2603.33</a:t>
            </a:r>
          </a:p>
        </p:txBody>
      </p:sp>
    </p:spTree>
    <p:extLst>
      <p:ext uri="{BB962C8B-B14F-4D97-AF65-F5344CB8AC3E}">
        <p14:creationId xmlns:p14="http://schemas.microsoft.com/office/powerpoint/2010/main" val="210967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  <p:bldP spid="11" grpId="0"/>
      <p:bldP spid="12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E5F07-6E11-4D47-B750-0D917F031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F81C6C-029C-448D-8912-F87525832A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29" t="50000" r="31071" b="34095"/>
          <a:stretch/>
        </p:blipFill>
        <p:spPr>
          <a:xfrm>
            <a:off x="1846216" y="1516816"/>
            <a:ext cx="10077745" cy="22539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C0E8B69-B2DC-4824-A410-582C737AB069}"/>
              </a:ext>
            </a:extLst>
          </p:cNvPr>
          <p:cNvSpPr txBox="1"/>
          <p:nvPr/>
        </p:nvSpPr>
        <p:spPr>
          <a:xfrm>
            <a:off x="1846216" y="4075611"/>
            <a:ext cx="97968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Estimate the equation of the line that captures this linear pattern. (Will need to plot points) </a:t>
            </a:r>
          </a:p>
        </p:txBody>
      </p:sp>
    </p:spTree>
    <p:extLst>
      <p:ext uri="{BB962C8B-B14F-4D97-AF65-F5344CB8AC3E}">
        <p14:creationId xmlns:p14="http://schemas.microsoft.com/office/powerpoint/2010/main" val="1542880776"/>
      </p:ext>
    </p:extLst>
  </p:cSld>
  <p:clrMapOvr>
    <a:masterClrMapping/>
  </p:clrMapOvr>
  <p:transition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85D08-63E5-4E1A-B0FD-A95CAE7B6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4 solution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390C81-0092-44CF-8AD3-34C5319BCE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643" t="49017" r="29357" b="15936"/>
          <a:stretch/>
        </p:blipFill>
        <p:spPr>
          <a:xfrm>
            <a:off x="1828799" y="1785259"/>
            <a:ext cx="9091750" cy="426755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AA90191-727E-4D97-BEB2-CCE6F682C23B}"/>
              </a:ext>
            </a:extLst>
          </p:cNvPr>
          <p:cNvSpPr/>
          <p:nvPr/>
        </p:nvSpPr>
        <p:spPr>
          <a:xfrm>
            <a:off x="2220686" y="1785259"/>
            <a:ext cx="2673531" cy="243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00551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F2770-C315-4053-A15F-B6E1F58BD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4 Solution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EAE811-2463-483E-BFF4-EB51424561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683" t="60317" r="30564" b="22519"/>
          <a:stretch/>
        </p:blipFill>
        <p:spPr>
          <a:xfrm>
            <a:off x="3396343" y="1037844"/>
            <a:ext cx="5131090" cy="25080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6FAFDBD-A233-45C0-9D55-856B0B9266AE}"/>
              </a:ext>
            </a:extLst>
          </p:cNvPr>
          <p:cNvSpPr txBox="1"/>
          <p:nvPr/>
        </p:nvSpPr>
        <p:spPr>
          <a:xfrm>
            <a:off x="1750423" y="4034024"/>
            <a:ext cx="90656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chemeClr val="accent1">
                    <a:lumMod val="75000"/>
                  </a:schemeClr>
                </a:solidFill>
              </a:rPr>
              <a:t>To estimate the equation, we will need to estimate the slope.</a:t>
            </a:r>
          </a:p>
          <a:p>
            <a:r>
              <a:rPr lang="en-US" sz="2800" i="1" dirty="0">
                <a:solidFill>
                  <a:schemeClr val="accent1">
                    <a:lumMod val="75000"/>
                  </a:schemeClr>
                </a:solidFill>
              </a:rPr>
              <a:t>Choose 2 points on the line, (75, 15)  and (85,18)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D99DB66-966F-416A-8B27-9251CE218AFC}"/>
                  </a:ext>
                </a:extLst>
              </p:cNvPr>
              <p:cNvSpPr txBox="1"/>
              <p:nvPr/>
            </p:nvSpPr>
            <p:spPr>
              <a:xfrm>
                <a:off x="1850572" y="5213220"/>
                <a:ext cx="2504660" cy="5260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18−15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85−75</m:t>
                          </m:r>
                        </m:den>
                      </m:f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=0.3</m:t>
                      </m:r>
                    </m:oMath>
                  </m:oMathPara>
                </a14:m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D99DB66-966F-416A-8B27-9251CE218A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0572" y="5213220"/>
                <a:ext cx="2504660" cy="5260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192557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83DE4-5DB5-4003-9B3D-4DE10C965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4 solution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B019D5-4407-4C61-988A-B72D96CFF471}"/>
              </a:ext>
            </a:extLst>
          </p:cNvPr>
          <p:cNvSpPr txBox="1"/>
          <p:nvPr/>
        </p:nvSpPr>
        <p:spPr>
          <a:xfrm>
            <a:off x="1756187" y="1099236"/>
            <a:ext cx="90656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chemeClr val="accent1">
                    <a:lumMod val="75000"/>
                  </a:schemeClr>
                </a:solidFill>
              </a:rPr>
              <a:t>To estimate the equation, we will need to estimate the slope.</a:t>
            </a:r>
          </a:p>
          <a:p>
            <a:r>
              <a:rPr lang="en-US" sz="2800" i="1" dirty="0">
                <a:solidFill>
                  <a:schemeClr val="accent1">
                    <a:lumMod val="75000"/>
                  </a:schemeClr>
                </a:solidFill>
              </a:rPr>
              <a:t>Choose 2 points on the line, (75, 15)  and (85,18)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D97F468-9566-4F69-9C66-1193DCD5A851}"/>
                  </a:ext>
                </a:extLst>
              </p:cNvPr>
              <p:cNvSpPr txBox="1"/>
              <p:nvPr/>
            </p:nvSpPr>
            <p:spPr>
              <a:xfrm>
                <a:off x="1856336" y="2278432"/>
                <a:ext cx="2504660" cy="5260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18−15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85−75</m:t>
                          </m:r>
                        </m:den>
                      </m:f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=0.3</m:t>
                      </m:r>
                    </m:oMath>
                  </m:oMathPara>
                </a14:m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D97F468-9566-4F69-9C66-1193DCD5A8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6336" y="2278432"/>
                <a:ext cx="2504660" cy="5260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1E85EBA4-3599-4E52-B9A6-4007DB0575F3}"/>
              </a:ext>
            </a:extLst>
          </p:cNvPr>
          <p:cNvSpPr txBox="1"/>
          <p:nvPr/>
        </p:nvSpPr>
        <p:spPr>
          <a:xfrm>
            <a:off x="1629913" y="2951946"/>
            <a:ext cx="9065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chemeClr val="accent1">
                    <a:lumMod val="75000"/>
                  </a:schemeClr>
                </a:solidFill>
              </a:rPr>
              <a:t>Now use the point – slope formula: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6F4DA11-9A86-42DB-941B-CE04738FB462}"/>
                  </a:ext>
                </a:extLst>
              </p:cNvPr>
              <p:cNvSpPr txBox="1"/>
              <p:nvPr/>
            </p:nvSpPr>
            <p:spPr>
              <a:xfrm>
                <a:off x="7310846" y="3028890"/>
                <a:ext cx="26953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6F4DA11-9A86-42DB-941B-CE04738FB4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0846" y="3028890"/>
                <a:ext cx="2695353" cy="369332"/>
              </a:xfrm>
              <a:prstGeom prst="rect">
                <a:avLst/>
              </a:prstGeom>
              <a:blipFill>
                <a:blip r:embed="rId3"/>
                <a:stretch>
                  <a:fillRect l="-2036" r="-3846" b="-3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22597BC-7CA3-4898-8CAE-F6647D37E874}"/>
                  </a:ext>
                </a:extLst>
              </p:cNvPr>
              <p:cNvSpPr txBox="1"/>
              <p:nvPr/>
            </p:nvSpPr>
            <p:spPr>
              <a:xfrm>
                <a:off x="1760989" y="3782779"/>
                <a:ext cx="292708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−15=0.3(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−75)</m:t>
                      </m:r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22597BC-7CA3-4898-8CAE-F6647D37E8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0989" y="3782779"/>
                <a:ext cx="2927083" cy="369332"/>
              </a:xfrm>
              <a:prstGeom prst="rect">
                <a:avLst/>
              </a:prstGeom>
              <a:blipFill>
                <a:blip r:embed="rId4"/>
                <a:stretch>
                  <a:fillRect l="-2083" r="-3333" b="-3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A5CDBE0-E43E-4317-995F-82AD18615725}"/>
                  </a:ext>
                </a:extLst>
              </p:cNvPr>
              <p:cNvSpPr txBox="1"/>
              <p:nvPr/>
            </p:nvSpPr>
            <p:spPr>
              <a:xfrm>
                <a:off x="1756187" y="4275058"/>
                <a:ext cx="290303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−15=0.3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−22.5</m:t>
                      </m:r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A5CDBE0-E43E-4317-995F-82AD186157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6187" y="4275058"/>
                <a:ext cx="2903039" cy="369332"/>
              </a:xfrm>
              <a:prstGeom prst="rect">
                <a:avLst/>
              </a:prstGeom>
              <a:blipFill>
                <a:blip r:embed="rId5"/>
                <a:stretch>
                  <a:fillRect l="-1891" r="-2521"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25FA83E-6E5A-411C-A564-425F39E5DF14}"/>
                  </a:ext>
                </a:extLst>
              </p:cNvPr>
              <p:cNvSpPr txBox="1"/>
              <p:nvPr/>
            </p:nvSpPr>
            <p:spPr>
              <a:xfrm>
                <a:off x="1756186" y="4938334"/>
                <a:ext cx="202722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=0.3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−7.5</m:t>
                      </m:r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25FA83E-6E5A-411C-A564-425F39E5DF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6186" y="4938334"/>
                <a:ext cx="2027222" cy="369332"/>
              </a:xfrm>
              <a:prstGeom prst="rect">
                <a:avLst/>
              </a:prstGeom>
              <a:blipFill>
                <a:blip r:embed="rId6"/>
                <a:stretch>
                  <a:fillRect l="-3003" r="-3604"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742406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59594" y="0"/>
            <a:ext cx="10272889" cy="637901"/>
          </a:xfrm>
        </p:spPr>
        <p:txBody>
          <a:bodyPr>
            <a:normAutofit fontScale="90000"/>
          </a:bodyPr>
          <a:lstStyle/>
          <a:p>
            <a:r>
              <a:rPr lang="en-US" dirty="0"/>
              <a:t>Determining Whether a Set of Data is Linear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3D76002-25E5-439B-B880-2129FD8238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294" t="55745" r="34709" b="40064"/>
          <a:stretch/>
        </p:blipFill>
        <p:spPr>
          <a:xfrm>
            <a:off x="1615439" y="2576152"/>
            <a:ext cx="8961121" cy="681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341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59594" y="0"/>
            <a:ext cx="10272889" cy="637901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 1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2FBEE8F-0C8C-41EF-B406-9FB331E750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452" t="63714" r="40170" b="18730"/>
          <a:stretch/>
        </p:blipFill>
        <p:spPr>
          <a:xfrm>
            <a:off x="3030487" y="2836382"/>
            <a:ext cx="5995594" cy="27696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200D443-C188-4707-B749-21ABF803D6FE}"/>
              </a:ext>
            </a:extLst>
          </p:cNvPr>
          <p:cNvSpPr txBox="1"/>
          <p:nvPr/>
        </p:nvSpPr>
        <p:spPr>
          <a:xfrm>
            <a:off x="1576251" y="1136977"/>
            <a:ext cx="96142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Example 1 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The following two sets of data represent values for a linear function and a nonlinear function. Identify which is the linear function and find its equation.  Identify the nonlinear function and decide its concavity.</a:t>
            </a:r>
          </a:p>
        </p:txBody>
      </p:sp>
    </p:spTree>
    <p:extLst>
      <p:ext uri="{BB962C8B-B14F-4D97-AF65-F5344CB8AC3E}">
        <p14:creationId xmlns:p14="http://schemas.microsoft.com/office/powerpoint/2010/main" val="3189644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59594" y="0"/>
            <a:ext cx="10272889" cy="637901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 1 Part (a) solution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00D443-C188-4707-B749-21ABF803D6FE}"/>
              </a:ext>
            </a:extLst>
          </p:cNvPr>
          <p:cNvSpPr txBox="1"/>
          <p:nvPr/>
        </p:nvSpPr>
        <p:spPr>
          <a:xfrm>
            <a:off x="1576251" y="1136977"/>
            <a:ext cx="96142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Example 1 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The following two sets of data represent values for a linear function and a nonlinear function. Identify which is the linear function and find its equation.  Identify the nonlinear function and decide its concavity.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FBF5246-8D55-4359-9603-39A6CCD28802}"/>
                  </a:ext>
                </a:extLst>
              </p:cNvPr>
              <p:cNvSpPr txBox="1"/>
              <p:nvPr/>
            </p:nvSpPr>
            <p:spPr>
              <a:xfrm>
                <a:off x="18473738" y="4327525"/>
                <a:ext cx="393700" cy="171450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wrap="none" lIns="0" tIns="0" rIns="0" bIns="0" rtlCol="0" anchor="t">
                <a:spAutoFit/>
              </a:bodyPr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11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sz="11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11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sz="11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10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FBF5246-8D55-4359-9603-39A6CCD288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3738" y="4327525"/>
                <a:ext cx="393700" cy="171450"/>
              </a:xfrm>
              <a:prstGeom prst="rect">
                <a:avLst/>
              </a:prstGeom>
              <a:blipFill>
                <a:blip r:embed="rId3"/>
                <a:stretch>
                  <a:fillRect l="-7692" r="-12308" b="-35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B8DA844D-C65F-4D07-B37C-56E8AC606E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847122"/>
              </p:ext>
            </p:extLst>
          </p:nvPr>
        </p:nvGraphicFramePr>
        <p:xfrm>
          <a:off x="1576388" y="2439988"/>
          <a:ext cx="2524125" cy="331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Worksheet" r:id="rId4" imgW="2524165" imgH="3314661" progId="Excel.Sheet.12">
                  <p:embed/>
                </p:oleObj>
              </mc:Choice>
              <mc:Fallback>
                <p:oleObj name="Worksheet" r:id="rId4" imgW="2524165" imgH="331466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76388" y="2439988"/>
                        <a:ext cx="2524125" cy="3314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8CAFCAA2-7E00-4B29-9700-F1469393C13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9005" t="24595" r="20922" b="38511"/>
          <a:stretch/>
        </p:blipFill>
        <p:spPr>
          <a:xfrm>
            <a:off x="4296792" y="2439988"/>
            <a:ext cx="7324078" cy="25301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A2C9E5A-DF92-403A-8607-02B68E65773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1142" t="48285" r="18785" b="40323"/>
          <a:stretch/>
        </p:blipFill>
        <p:spPr>
          <a:xfrm>
            <a:off x="4296792" y="4939787"/>
            <a:ext cx="7324077" cy="78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59594" y="0"/>
            <a:ext cx="10272889" cy="637901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 1-part (b) Solution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2FBEE8F-0C8C-41EF-B406-9FB331E750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287" t="63936" r="44161" b="18508"/>
          <a:stretch/>
        </p:blipFill>
        <p:spPr>
          <a:xfrm>
            <a:off x="1637212" y="2566416"/>
            <a:ext cx="1837510" cy="27696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200D443-C188-4707-B749-21ABF803D6FE}"/>
              </a:ext>
            </a:extLst>
          </p:cNvPr>
          <p:cNvSpPr txBox="1"/>
          <p:nvPr/>
        </p:nvSpPr>
        <p:spPr>
          <a:xfrm>
            <a:off x="1576251" y="1136977"/>
            <a:ext cx="96142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Example 1 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The following two sets of data represent values for a linear function and a nonlinear function. Identify which is the linear function and find its equation.  Identify the nonlinear function and decide its concavity.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65D906-4AB8-4BA8-85A0-F10D862B0AF2}"/>
              </a:ext>
            </a:extLst>
          </p:cNvPr>
          <p:cNvSpPr txBox="1"/>
          <p:nvPr/>
        </p:nvSpPr>
        <p:spPr>
          <a:xfrm>
            <a:off x="3474722" y="3283132"/>
            <a:ext cx="13237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3 – 2 = 1</a:t>
            </a:r>
            <a:endParaRPr lang="en-US" sz="1200" dirty="0"/>
          </a:p>
          <a:p>
            <a:r>
              <a:rPr lang="en-US" dirty="0"/>
              <a:t> 6 – 3 = 3</a:t>
            </a:r>
          </a:p>
          <a:p>
            <a:r>
              <a:rPr lang="en-US" dirty="0"/>
              <a:t>11 – 6 = 5</a:t>
            </a:r>
          </a:p>
          <a:p>
            <a:r>
              <a:rPr lang="en-US" dirty="0"/>
              <a:t>18 – 11 = 7</a:t>
            </a:r>
          </a:p>
          <a:p>
            <a:r>
              <a:rPr lang="en-US" dirty="0"/>
              <a:t>27 – 18 = 9</a:t>
            </a:r>
          </a:p>
          <a:p>
            <a:r>
              <a:rPr lang="en-US" dirty="0"/>
              <a:t>38 – 27 = 11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F107018-0EDF-438A-BAA3-73905ADCEEF8}"/>
                  </a:ext>
                </a:extLst>
              </p:cNvPr>
              <p:cNvSpPr txBox="1"/>
              <p:nvPr/>
            </p:nvSpPr>
            <p:spPr>
              <a:xfrm>
                <a:off x="3679372" y="2836382"/>
                <a:ext cx="65857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F107018-0EDF-438A-BAA3-73905ADCEE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9372" y="2836382"/>
                <a:ext cx="658578" cy="276999"/>
              </a:xfrm>
              <a:prstGeom prst="rect">
                <a:avLst/>
              </a:prstGeom>
              <a:blipFill>
                <a:blip r:embed="rId3"/>
                <a:stretch>
                  <a:fillRect l="-8333" t="-2174" r="-12037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290DFA5F-01FD-4468-BD77-39B569FB1702}"/>
              </a:ext>
            </a:extLst>
          </p:cNvPr>
          <p:cNvSpPr txBox="1"/>
          <p:nvPr/>
        </p:nvSpPr>
        <p:spPr>
          <a:xfrm>
            <a:off x="5251268" y="2697882"/>
            <a:ext cx="5538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Because g(x) is increasing at an increasing rate, the function must be concave up.</a:t>
            </a:r>
          </a:p>
        </p:txBody>
      </p:sp>
    </p:spTree>
    <p:extLst>
      <p:ext uri="{BB962C8B-B14F-4D97-AF65-F5344CB8AC3E}">
        <p14:creationId xmlns:p14="http://schemas.microsoft.com/office/powerpoint/2010/main" val="157775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59594" y="0"/>
            <a:ext cx="10272889" cy="637901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 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3033A09-2D89-477E-8501-4EB6FEBA3B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0" t="38476" r="30071" b="39936"/>
          <a:stretch/>
        </p:blipFill>
        <p:spPr>
          <a:xfrm>
            <a:off x="1409949" y="1645919"/>
            <a:ext cx="10022534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499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59594" y="0"/>
            <a:ext cx="10272889" cy="637901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 2 Solution part (a)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F9563E-FC21-4878-A88F-C50B730421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0" t="38476" r="30071" b="48895"/>
          <a:stretch/>
        </p:blipFill>
        <p:spPr>
          <a:xfrm>
            <a:off x="1409949" y="1114696"/>
            <a:ext cx="10022534" cy="17830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33A78E5-1278-4ECB-9962-B7FF9077F622}"/>
              </a:ext>
            </a:extLst>
          </p:cNvPr>
          <p:cNvSpPr txBox="1"/>
          <p:nvPr/>
        </p:nvSpPr>
        <p:spPr>
          <a:xfrm>
            <a:off x="1409949" y="3091543"/>
            <a:ext cx="10022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Let t be the number of years since 1990 (independent variable)  and let I be imports in billions of dollars (dependent variable). 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Therefore we have two points (0, 759)  and (14, 2,118)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A55FFF9-0450-4FAF-85AE-27777A38DFE4}"/>
                  </a:ext>
                </a:extLst>
              </p:cNvPr>
              <p:cNvSpPr txBox="1"/>
              <p:nvPr/>
            </p:nvSpPr>
            <p:spPr>
              <a:xfrm>
                <a:off x="1409949" y="4291872"/>
                <a:ext cx="4109523" cy="5259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𝑟𝑖𝑠𝑒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𝑟𝑢𝑛</m:t>
                          </m:r>
                        </m:den>
                      </m:f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2118−759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14−0</m:t>
                          </m:r>
                        </m:den>
                      </m:f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1359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den>
                      </m:f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≈97.07</m:t>
                      </m:r>
                    </m:oMath>
                  </m:oMathPara>
                </a14:m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A55FFF9-0450-4FAF-85AE-27777A38DF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9949" y="4291872"/>
                <a:ext cx="4109523" cy="5259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864EEEA1-CB1E-44FD-841D-9C630B6DD63D}"/>
              </a:ext>
            </a:extLst>
          </p:cNvPr>
          <p:cNvSpPr txBox="1"/>
          <p:nvPr/>
        </p:nvSpPr>
        <p:spPr>
          <a:xfrm>
            <a:off x="5704114" y="4291872"/>
            <a:ext cx="5547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accent1">
                    <a:lumMod val="75000"/>
                  </a:schemeClr>
                </a:solidFill>
              </a:rPr>
              <a:t>The slope tells us, imports are growing at a rate slightly more than $97 billion dollars per year.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605AD3C-AA0B-42F0-8D26-216C3B462156}"/>
                  </a:ext>
                </a:extLst>
              </p:cNvPr>
              <p:cNvSpPr txBox="1"/>
              <p:nvPr/>
            </p:nvSpPr>
            <p:spPr>
              <a:xfrm>
                <a:off x="2176828" y="5073140"/>
                <a:ext cx="2446888" cy="1107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schemeClr val="accent1">
                        <a:lumMod val="75000"/>
                      </a:schemeClr>
                    </a:solidFill>
                  </a:rPr>
                  <a:t> 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−759=97.07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−0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b="0" i="1" dirty="0">
                  <a:solidFill>
                    <a:schemeClr val="accent1">
                      <a:lumMod val="7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𝑡h𝑒𝑛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−759=97.07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b="0" i="1" dirty="0">
                  <a:solidFill>
                    <a:schemeClr val="accent1">
                      <a:lumMod val="7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𝑎𝑛𝑑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=97.07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+759</m:t>
                      </m:r>
                    </m:oMath>
                  </m:oMathPara>
                </a14:m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605AD3C-AA0B-42F0-8D26-216C3B4621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6828" y="5073140"/>
                <a:ext cx="2446888" cy="1107996"/>
              </a:xfrm>
              <a:prstGeom prst="rect">
                <a:avLst/>
              </a:prstGeom>
              <a:blipFill>
                <a:blip r:embed="rId4"/>
                <a:stretch>
                  <a:fillRect l="-3491" t="-549" b="-10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D2348EC3-38F9-4616-B1E0-3F641010BD6F}"/>
              </a:ext>
            </a:extLst>
          </p:cNvPr>
          <p:cNvSpPr txBox="1"/>
          <p:nvPr/>
        </p:nvSpPr>
        <p:spPr>
          <a:xfrm>
            <a:off x="4683762" y="5308515"/>
            <a:ext cx="2754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(Used the point (0, 759) 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BC3EC1-63EA-4CED-9E31-D75850E3DC31}"/>
              </a:ext>
            </a:extLst>
          </p:cNvPr>
          <p:cNvSpPr txBox="1"/>
          <p:nvPr/>
        </p:nvSpPr>
        <p:spPr>
          <a:xfrm>
            <a:off x="4683761" y="5617272"/>
            <a:ext cx="4172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(Distribute the 97.07)</a:t>
            </a:r>
          </a:p>
          <a:p>
            <a:r>
              <a:rPr lang="en-US" b="1" i="1" dirty="0"/>
              <a:t>(Add 759 to both sides of the equation)</a:t>
            </a:r>
          </a:p>
        </p:txBody>
      </p:sp>
    </p:spTree>
    <p:extLst>
      <p:ext uri="{BB962C8B-B14F-4D97-AF65-F5344CB8AC3E}">
        <p14:creationId xmlns:p14="http://schemas.microsoft.com/office/powerpoint/2010/main" val="1779664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8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59594" y="0"/>
            <a:ext cx="10272889" cy="637901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 2 Solution parts (b),(c 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3033A09-2D89-477E-8501-4EB6FEBA3B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0" t="38476" r="30071" b="55418"/>
          <a:stretch/>
        </p:blipFill>
        <p:spPr>
          <a:xfrm>
            <a:off x="1284771" y="1088570"/>
            <a:ext cx="10022534" cy="8621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C48B56A-D16D-48EF-B278-BC54B9A83DC7}"/>
                  </a:ext>
                </a:extLst>
              </p:cNvPr>
              <p:cNvSpPr txBox="1"/>
              <p:nvPr/>
            </p:nvSpPr>
            <p:spPr>
              <a:xfrm>
                <a:off x="1284771" y="2779189"/>
                <a:ext cx="10022534" cy="37548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schemeClr val="accent1">
                        <a:lumMod val="75000"/>
                      </a:schemeClr>
                    </a:solidFill>
                  </a:rPr>
                  <a:t>Part (b) solution</a:t>
                </a:r>
              </a:p>
              <a:p>
                <a:r>
                  <a:rPr lang="en-US" sz="2000" dirty="0">
                    <a:solidFill>
                      <a:schemeClr val="accent1">
                        <a:lumMod val="75000"/>
                      </a:schemeClr>
                    </a:solidFill>
                  </a:rPr>
                  <a:t>The domain can be approximated by looking 5 years before 1990 and 5 years after 2004. So we can say the domain is from 1985 to 2009.</a:t>
                </a:r>
              </a:p>
              <a:p>
                <a:endParaRPr lang="en-US" sz="200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r>
                  <a:rPr lang="en-US" sz="2000" dirty="0">
                    <a:solidFill>
                      <a:schemeClr val="accent1">
                        <a:lumMod val="75000"/>
                      </a:schemeClr>
                    </a:solidFill>
                  </a:rPr>
                  <a:t>Part (c ) solution</a:t>
                </a:r>
              </a:p>
              <a:p>
                <a:endParaRPr lang="en-US" sz="2000" dirty="0"/>
              </a:p>
              <a:p>
                <a:endParaRPr lang="en-US" sz="2000" dirty="0"/>
              </a:p>
              <a:p>
                <a:r>
                  <a:rPr lang="en-US" sz="2000" dirty="0">
                    <a:solidFill>
                      <a:schemeClr val="accent1">
                        <a:lumMod val="75000"/>
                      </a:schemeClr>
                    </a:solidFill>
                  </a:rPr>
                  <a:t>In 2009 t = 19 (why?)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0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=97.07</m:t>
                      </m:r>
                      <m:d>
                        <m:dPr>
                          <m:ctrlPr>
                            <a:rPr lang="en-US" sz="20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19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+759</m:t>
                      </m:r>
                    </m:oMath>
                  </m:oMathPara>
                </a14:m>
                <a:endParaRPr lang="en-US" sz="20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0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=$2,603.3</m:t>
                      </m:r>
                    </m:oMath>
                  </m:oMathPara>
                </a14:m>
                <a:endParaRPr lang="en-US" sz="20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endParaRPr lang="en-US" sz="2000" dirty="0"/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C48B56A-D16D-48EF-B278-BC54B9A83D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4771" y="2779189"/>
                <a:ext cx="10022534" cy="3754874"/>
              </a:xfrm>
              <a:prstGeom prst="rect">
                <a:avLst/>
              </a:prstGeom>
              <a:blipFill>
                <a:blip r:embed="rId3"/>
                <a:stretch>
                  <a:fillRect l="-669" t="-974" r="-3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F115F461-849C-46F8-9FDB-92B33EBE24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0" t="50799" r="30071" b="44623"/>
          <a:stretch/>
        </p:blipFill>
        <p:spPr>
          <a:xfrm>
            <a:off x="1284771" y="1903102"/>
            <a:ext cx="10022534" cy="6463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367BBEB-7F87-4985-A8EE-EAD0FC5E9AE0}"/>
                  </a:ext>
                </a:extLst>
              </p:cNvPr>
              <p:cNvSpPr txBox="1"/>
              <p:nvPr/>
            </p:nvSpPr>
            <p:spPr>
              <a:xfrm>
                <a:off x="1366930" y="4379627"/>
                <a:ext cx="189128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=97.07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+759</m:t>
                      </m:r>
                    </m:oMath>
                  </m:oMathPara>
                </a14:m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367BBEB-7F87-4985-A8EE-EAD0FC5E9A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6930" y="4379627"/>
                <a:ext cx="1891287" cy="276999"/>
              </a:xfrm>
              <a:prstGeom prst="rect">
                <a:avLst/>
              </a:prstGeom>
              <a:blipFill>
                <a:blip r:embed="rId4"/>
                <a:stretch>
                  <a:fillRect l="-1613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6138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6">
            <a:extLst>
              <a:ext uri="{FF2B5EF4-FFF2-40B4-BE49-F238E27FC236}">
                <a16:creationId xmlns:a16="http://schemas.microsoft.com/office/drawing/2014/main" id="{7F96A247-A1A6-4AFA-8A04-C4C6E7AB686E}"/>
              </a:ext>
            </a:extLst>
          </p:cNvPr>
          <p:cNvSpPr txBox="1">
            <a:spLocks/>
          </p:cNvSpPr>
          <p:nvPr/>
        </p:nvSpPr>
        <p:spPr>
          <a:xfrm>
            <a:off x="1159594" y="0"/>
            <a:ext cx="10272889" cy="637901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Example 2 Solution part (d)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26C835-8330-42A1-BEE2-6934CCDA61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0" t="38476" r="30071" b="55911"/>
          <a:stretch/>
        </p:blipFill>
        <p:spPr>
          <a:xfrm>
            <a:off x="1409949" y="1062445"/>
            <a:ext cx="10022534" cy="7924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967E8F-08AD-4226-9397-23D20864D1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0" t="55068" r="30071" b="39936"/>
          <a:stretch/>
        </p:blipFill>
        <p:spPr>
          <a:xfrm>
            <a:off x="1409949" y="1850572"/>
            <a:ext cx="10022534" cy="7053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FDE66F7-5BA1-47F8-8350-689664C5D3BC}"/>
                  </a:ext>
                </a:extLst>
              </p:cNvPr>
              <p:cNvSpPr txBox="1"/>
              <p:nvPr/>
            </p:nvSpPr>
            <p:spPr>
              <a:xfrm>
                <a:off x="1409949" y="2742415"/>
                <a:ext cx="750372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𝑅𝑒𝑚𝑒𝑚𝑏𝑒𝑟</m:t>
                    </m:r>
                    <m:r>
                      <a:rPr lang="en-US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=97.07</m:t>
                    </m:r>
                    <m:r>
                      <a:rPr lang="en-US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+759</m:t>
                    </m:r>
                  </m:oMath>
                </a14:m>
                <a:r>
                  <a:rPr lang="en-US" dirty="0">
                    <a:solidFill>
                      <a:schemeClr val="accent1">
                        <a:lumMod val="75000"/>
                      </a:schemeClr>
                    </a:solidFill>
                  </a:rPr>
                  <a:t>  we would like to know t when I = $3,000 Billion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FDE66F7-5BA1-47F8-8350-689664C5D3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9949" y="2742415"/>
                <a:ext cx="7503721" cy="276999"/>
              </a:xfrm>
              <a:prstGeom prst="rect">
                <a:avLst/>
              </a:prstGeom>
              <a:blipFill>
                <a:blip r:embed="rId3"/>
                <a:stretch>
                  <a:fillRect l="-487" t="-28889" r="-1219" b="-5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1D6CDE9F-7E04-4C37-AF98-F1C22E251B6E}"/>
                  </a:ext>
                </a:extLst>
              </p:cNvPr>
              <p:cNvSpPr/>
              <p:nvPr/>
            </p:nvSpPr>
            <p:spPr>
              <a:xfrm>
                <a:off x="1479363" y="3159427"/>
                <a:ext cx="3761992" cy="14437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97.07</m:t>
                    </m:r>
                    <m:r>
                      <a:rPr lang="en-US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+759</m:t>
                    </m:r>
                  </m:oMath>
                </a14:m>
                <a:r>
                  <a:rPr lang="en-US" dirty="0">
                    <a:solidFill>
                      <a:schemeClr val="accent1">
                        <a:lumMod val="75000"/>
                      </a:schemeClr>
                    </a:solidFill>
                  </a:rPr>
                  <a:t> = 3,000</a:t>
                </a:r>
              </a:p>
              <a:p>
                <a:r>
                  <a:rPr lang="en-US" dirty="0">
                    <a:solidFill>
                      <a:schemeClr val="accent1">
                        <a:lumMod val="7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97.07</m:t>
                    </m:r>
                    <m:r>
                      <a:rPr lang="en-US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>
                    <a:solidFill>
                      <a:schemeClr val="accent1">
                        <a:lumMod val="75000"/>
                      </a:schemeClr>
                    </a:solidFill>
                  </a:rPr>
                  <a:t>  = 3,000 – 759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97.07</m:t>
                    </m:r>
                    <m:r>
                      <a:rPr lang="en-US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>
                    <a:solidFill>
                      <a:schemeClr val="accent1">
                        <a:lumMod val="75000"/>
                      </a:schemeClr>
                    </a:solidFill>
                  </a:rPr>
                  <a:t> = 2,241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2241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97.07</m:t>
                          </m:r>
                        </m:den>
                      </m:f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≈23.1 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𝑦𝑒𝑎𝑟𝑠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𝑎𝑓𝑡𝑒𝑟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1990</m:t>
                      </m:r>
                    </m:oMath>
                  </m:oMathPara>
                </a14:m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1D6CDE9F-7E04-4C37-AF98-F1C22E251B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9363" y="3159427"/>
                <a:ext cx="3761992" cy="1443729"/>
              </a:xfrm>
              <a:prstGeom prst="rect">
                <a:avLst/>
              </a:prstGeom>
              <a:blipFill>
                <a:blip r:embed="rId4"/>
                <a:stretch>
                  <a:fillRect t="-21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5302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ke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Custom 1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ke" id="{7BF31CE2-3C1B-45FC-9384-503691636CF1}" vid="{A7BB91BF-794A-4FF7-8CCE-45B879453F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6507</TotalTime>
  <Words>738</Words>
  <Application>Microsoft Office PowerPoint</Application>
  <PresentationFormat>Widescreen</PresentationFormat>
  <Paragraphs>84</Paragraphs>
  <Slides>17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Cambria</vt:lpstr>
      <vt:lpstr>Cambria Math</vt:lpstr>
      <vt:lpstr>Mike</vt:lpstr>
      <vt:lpstr>Worksheet</vt:lpstr>
      <vt:lpstr> Linear Functions &amp; Data </vt:lpstr>
      <vt:lpstr>Determining Whether a Set of Data is Linear </vt:lpstr>
      <vt:lpstr>Example 1</vt:lpstr>
      <vt:lpstr>Example 1 Part (a) solution</vt:lpstr>
      <vt:lpstr>Example 1-part (b) Solution</vt:lpstr>
      <vt:lpstr>Example 2</vt:lpstr>
      <vt:lpstr>Example 2 Solution part (a)</vt:lpstr>
      <vt:lpstr>Example 2 Solution parts (b),(c )</vt:lpstr>
      <vt:lpstr>PowerPoint Presentation</vt:lpstr>
      <vt:lpstr>Example 3</vt:lpstr>
      <vt:lpstr>Example 3 Solution part (a)</vt:lpstr>
      <vt:lpstr>Example 3 Solution part (b)</vt:lpstr>
      <vt:lpstr>Example 3 Solution Part (c)</vt:lpstr>
      <vt:lpstr>Example 4</vt:lpstr>
      <vt:lpstr>Example 4 solution</vt:lpstr>
      <vt:lpstr>Example 4 Solution</vt:lpstr>
      <vt:lpstr>Example 4 solution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Elena Tzenova</dc:creator>
  <cp:lastModifiedBy>Michael Fernandez</cp:lastModifiedBy>
  <cp:revision>124</cp:revision>
  <dcterms:created xsi:type="dcterms:W3CDTF">2019-06-12T21:35:10Z</dcterms:created>
  <dcterms:modified xsi:type="dcterms:W3CDTF">2019-12-14T00:13:37Z</dcterms:modified>
</cp:coreProperties>
</file>