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87" r:id="rId3"/>
    <p:sldId id="320" r:id="rId4"/>
    <p:sldId id="337" r:id="rId5"/>
    <p:sldId id="319" r:id="rId6"/>
    <p:sldId id="338" r:id="rId7"/>
    <p:sldId id="339" r:id="rId8"/>
    <p:sldId id="340" r:id="rId9"/>
    <p:sldId id="341" r:id="rId10"/>
    <p:sldId id="342" r:id="rId11"/>
    <p:sldId id="344" r:id="rId12"/>
    <p:sldId id="343" r:id="rId13"/>
    <p:sldId id="345" r:id="rId14"/>
    <p:sldId id="346" r:id="rId15"/>
    <p:sldId id="347" r:id="rId16"/>
    <p:sldId id="348" r:id="rId17"/>
    <p:sldId id="349" r:id="rId18"/>
    <p:sldId id="350" r:id="rId19"/>
    <p:sldId id="351" r:id="rId20"/>
    <p:sldId id="352" r:id="rId21"/>
    <p:sldId id="353" r:id="rId22"/>
    <p:sldId id="354" r:id="rId23"/>
    <p:sldId id="355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CC"/>
    <a:srgbClr val="B8B8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26" autoAdjust="0"/>
    <p:restoredTop sz="86420"/>
  </p:normalViewPr>
  <p:slideViewPr>
    <p:cSldViewPr snapToGrid="0">
      <p:cViewPr varScale="1">
        <p:scale>
          <a:sx n="95" d="100"/>
          <a:sy n="95" d="100"/>
        </p:scale>
        <p:origin x="1068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28ADBD-91FD-4C14-A475-F5CBE13DE253}" type="datetimeFigureOut">
              <a:rPr lang="en-US" smtClean="0"/>
              <a:t>12/15/2019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242E94-B4D2-46DF-9082-CA4C813DB9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234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3085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2448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9856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2322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550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9842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786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8941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5658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5729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24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6749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321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70933" y="1"/>
            <a:ext cx="5037667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19565" y="914401"/>
            <a:ext cx="9262836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98985" y="4402667"/>
            <a:ext cx="7683417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63200" y="6248401"/>
            <a:ext cx="1524000" cy="365125"/>
          </a:xfrm>
        </p:spPr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reeform 12"/>
          <p:cNvSpPr/>
          <p:nvPr/>
        </p:nvSpPr>
        <p:spPr bwMode="auto">
          <a:xfrm>
            <a:off x="270933" y="3771900"/>
            <a:ext cx="48260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747185" y="3867150"/>
            <a:ext cx="82551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3296135020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512" y="242317"/>
            <a:ext cx="10272889" cy="640079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512" y="1563624"/>
            <a:ext cx="10272889" cy="3332816"/>
          </a:xfrm>
        </p:spPr>
        <p:txBody>
          <a:bodyPr anchor="ctr"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31"/>
          <p:cNvSpPr>
            <a:spLocks noChangeArrowheads="1"/>
          </p:cNvSpPr>
          <p:nvPr/>
        </p:nvSpPr>
        <p:spPr bwMode="auto">
          <a:xfrm>
            <a:off x="11074400" y="6477000"/>
            <a:ext cx="812800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dirty="0">
                <a:solidFill>
                  <a:schemeClr val="accent1">
                    <a:lumMod val="75000"/>
                  </a:schemeClr>
                </a:solidFill>
              </a:rPr>
              <a:t>p. </a:t>
            </a:r>
            <a:fld id="{09037DC0-086B-4903-AE09-DACB552AC4D6}" type="slidenum">
              <a:rPr lang="en-US" altLang="en-US" sz="1200" b="0" smtClean="0">
                <a:solidFill>
                  <a:schemeClr val="accent1">
                    <a:lumMod val="75000"/>
                  </a:schemeClr>
                </a:solidFill>
              </a:rPr>
              <a:pPr/>
              <a:t>‹#›</a:t>
            </a:fld>
            <a:endParaRPr lang="en-US" altLang="en-US" sz="1200" b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948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9328" y="2666999"/>
            <a:ext cx="8933073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49331" y="5027070"/>
            <a:ext cx="8933069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31090" y="6116071"/>
            <a:ext cx="551311" cy="365125"/>
          </a:xfrm>
        </p:spPr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235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512" y="685802"/>
            <a:ext cx="10272889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09511" y="2667000"/>
            <a:ext cx="4986528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95872" y="2667000"/>
            <a:ext cx="4986528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Rectangle 31"/>
          <p:cNvSpPr>
            <a:spLocks noChangeArrowheads="1"/>
          </p:cNvSpPr>
          <p:nvPr/>
        </p:nvSpPr>
        <p:spPr bwMode="auto">
          <a:xfrm>
            <a:off x="11074400" y="6477000"/>
            <a:ext cx="812800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dirty="0">
                <a:solidFill>
                  <a:schemeClr val="accent1">
                    <a:lumMod val="75000"/>
                  </a:schemeClr>
                </a:solidFill>
              </a:rPr>
              <a:t>p. </a:t>
            </a:r>
            <a:fld id="{09037DC0-086B-4903-AE09-DACB552AC4D6}" type="slidenum">
              <a:rPr lang="en-US" altLang="en-US" sz="1200" b="0" smtClean="0">
                <a:solidFill>
                  <a:schemeClr val="accent1">
                    <a:lumMod val="75000"/>
                  </a:schemeClr>
                </a:solidFill>
              </a:rPr>
              <a:pPr/>
              <a:t>‹#›</a:t>
            </a:fld>
            <a:endParaRPr lang="en-US" altLang="en-US" sz="1200" b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477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642" y="1408176"/>
            <a:ext cx="46083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697" y="2091753"/>
            <a:ext cx="4896331" cy="2665259"/>
          </a:xfrm>
        </p:spPr>
        <p:txBody>
          <a:bodyPr anchor="t">
            <a:normAutofit/>
          </a:bodyPr>
          <a:lstStyle>
            <a:lvl1pPr>
              <a:defRPr sz="1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16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14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12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12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2280" y="1416643"/>
            <a:ext cx="462374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9688" y="2091753"/>
            <a:ext cx="4896331" cy="2665259"/>
          </a:xfrm>
        </p:spPr>
        <p:txBody>
          <a:bodyPr anchor="t">
            <a:normAutofit/>
          </a:bodyPr>
          <a:lstStyle>
            <a:lvl1pPr>
              <a:defRPr sz="1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16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14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12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12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31"/>
          <p:cNvSpPr>
            <a:spLocks noChangeArrowheads="1"/>
          </p:cNvSpPr>
          <p:nvPr/>
        </p:nvSpPr>
        <p:spPr bwMode="auto">
          <a:xfrm>
            <a:off x="11074400" y="6477000"/>
            <a:ext cx="812800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dirty="0">
                <a:solidFill>
                  <a:schemeClr val="accent1">
                    <a:lumMod val="75000"/>
                  </a:schemeClr>
                </a:solidFill>
              </a:rPr>
              <a:t>p. </a:t>
            </a:r>
            <a:fld id="{09037DC0-086B-4903-AE09-DACB552AC4D6}" type="slidenum">
              <a:rPr lang="en-US" altLang="en-US" sz="1200" b="0" smtClean="0">
                <a:solidFill>
                  <a:schemeClr val="accent1">
                    <a:lumMod val="75000"/>
                  </a:schemeClr>
                </a:solidFill>
              </a:rPr>
              <a:pPr/>
              <a:t>‹#›</a:t>
            </a:fld>
            <a:endParaRPr lang="en-US" altLang="en-US" sz="1200" b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683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006227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44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" y="1"/>
            <a:ext cx="2842684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0190" y="86869"/>
            <a:ext cx="10272889" cy="950975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15833" y="1671256"/>
            <a:ext cx="10272888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31090" y="6116071"/>
            <a:ext cx="5513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5588000" y="3108325"/>
            <a:ext cx="65193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503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accent6">
              <a:lumMod val="50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5.png"/><Relationship Id="rId4" Type="http://schemas.openxmlformats.org/officeDocument/2006/relationships/image" Target="../media/image24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8.png"/><Relationship Id="rId5" Type="http://schemas.openxmlformats.org/officeDocument/2006/relationships/image" Target="../media/image26.emf"/><Relationship Id="rId4" Type="http://schemas.openxmlformats.org/officeDocument/2006/relationships/package" Target="../embeddings/Microsoft_Excel_Worksheet3.xlsx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6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emf"/><Relationship Id="rId5" Type="http://schemas.openxmlformats.org/officeDocument/2006/relationships/package" Target="../embeddings/Microsoft_Excel_Worksheet.xlsx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png"/><Relationship Id="rId5" Type="http://schemas.openxmlformats.org/officeDocument/2006/relationships/image" Target="../media/image11.emf"/><Relationship Id="rId4" Type="http://schemas.openxmlformats.org/officeDocument/2006/relationships/package" Target="../embeddings/Microsoft_Excel_Worksheet1.xlsx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br>
              <a:rPr lang="en-US" sz="4800" dirty="0"/>
            </a:br>
            <a:r>
              <a:rPr lang="en-US" sz="4800" dirty="0"/>
              <a:t>Shifting and Scaling Graphs of Functions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1200" i="1" dirty="0"/>
              <a:t>All slides in this presentations are based on the book  Functions, Data and Models, S.P. Gordon and F. S Gordon</a:t>
            </a:r>
            <a:br>
              <a:rPr lang="en-US" sz="1200" i="1" dirty="0"/>
            </a:br>
            <a:r>
              <a:rPr lang="en-US" sz="1200" i="1" dirty="0"/>
              <a:t>ISBN 978-0-88385-767-0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6940025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7EEB792-55DE-4225-A44F-443ED84AA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2" y="81543"/>
            <a:ext cx="10272889" cy="640079"/>
          </a:xfrm>
        </p:spPr>
        <p:txBody>
          <a:bodyPr>
            <a:normAutofit fontScale="90000"/>
          </a:bodyPr>
          <a:lstStyle/>
          <a:p>
            <a:r>
              <a:rPr lang="en-US" dirty="0"/>
              <a:t>Summary of Horizontal and Vertical Shifting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9B7080-EC8D-4552-B3EB-FD8477B89B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9512" y="1342559"/>
            <a:ext cx="10272889" cy="4475435"/>
          </a:xfrm>
        </p:spPr>
        <p:txBody>
          <a:bodyPr>
            <a:normAutofit lnSpcReduction="10000"/>
          </a:bodyPr>
          <a:lstStyle/>
          <a:p>
            <a:pPr marL="457200" indent="-457200">
              <a:buSzPct val="95000"/>
              <a:buFont typeface="+mj-lt"/>
              <a:buAutoNum type="arabicPeriod"/>
            </a:pPr>
            <a:r>
              <a:rPr lang="en-US" sz="2800" dirty="0">
                <a:latin typeface="Palatino Linotype" panose="02040502050505030304" pitchFamily="18" charset="0"/>
              </a:rPr>
              <a:t>When replacing x by x – a, when a &gt; 0, we are changing x and produce a horizontal shift to the right of </a:t>
            </a:r>
            <a:r>
              <a:rPr lang="en-US" sz="2800" b="1" dirty="0">
                <a:solidFill>
                  <a:srgbClr val="FF0000"/>
                </a:solidFill>
                <a:latin typeface="Palatino Linotype" panose="02040502050505030304" pitchFamily="18" charset="0"/>
              </a:rPr>
              <a:t>a</a:t>
            </a:r>
            <a:r>
              <a:rPr lang="en-US" sz="2800" dirty="0">
                <a:latin typeface="Palatino Linotype" panose="02040502050505030304" pitchFamily="18" charset="0"/>
              </a:rPr>
              <a:t> units</a:t>
            </a:r>
          </a:p>
          <a:p>
            <a:pPr marL="457200" indent="-457200">
              <a:buSzPct val="95000"/>
              <a:buFont typeface="+mj-lt"/>
              <a:buAutoNum type="arabicPeriod"/>
            </a:pPr>
            <a:r>
              <a:rPr lang="en-US" sz="2800" dirty="0">
                <a:latin typeface="Palatino Linotype" panose="02040502050505030304" pitchFamily="18" charset="0"/>
              </a:rPr>
              <a:t>When replacing x by x + a, when a &gt; 0, we are changing x and produce a horizontal shift to the left of </a:t>
            </a:r>
            <a:r>
              <a:rPr lang="en-US" sz="2800" b="1" dirty="0">
                <a:solidFill>
                  <a:srgbClr val="FF0000"/>
                </a:solidFill>
                <a:latin typeface="Palatino Linotype" panose="02040502050505030304" pitchFamily="18" charset="0"/>
              </a:rPr>
              <a:t>a</a:t>
            </a:r>
            <a:r>
              <a:rPr lang="en-US" sz="2800" dirty="0">
                <a:latin typeface="Palatino Linotype" panose="02040502050505030304" pitchFamily="18" charset="0"/>
              </a:rPr>
              <a:t> units</a:t>
            </a:r>
          </a:p>
          <a:p>
            <a:pPr marL="457200" indent="-457200">
              <a:buSzPct val="95000"/>
              <a:buFont typeface="+mj-lt"/>
              <a:buAutoNum type="arabicPeriod"/>
            </a:pPr>
            <a:r>
              <a:rPr lang="en-US" sz="2800" dirty="0">
                <a:latin typeface="Palatino Linotype" panose="02040502050505030304" pitchFamily="18" charset="0"/>
              </a:rPr>
              <a:t>When replacing y by y – b, when b &gt; 0, which is equivalent to replacing f(x) by f(x) – b, we are changing y and produce a vertical shift above of </a:t>
            </a:r>
            <a:r>
              <a:rPr lang="en-US" sz="2800" b="1" dirty="0">
                <a:solidFill>
                  <a:srgbClr val="FF0000"/>
                </a:solidFill>
                <a:latin typeface="Palatino Linotype" panose="02040502050505030304" pitchFamily="18" charset="0"/>
              </a:rPr>
              <a:t>b</a:t>
            </a:r>
            <a:r>
              <a:rPr lang="en-US" sz="2800" dirty="0">
                <a:latin typeface="Palatino Linotype" panose="02040502050505030304" pitchFamily="18" charset="0"/>
              </a:rPr>
              <a:t> units</a:t>
            </a:r>
          </a:p>
          <a:p>
            <a:pPr marL="457200" indent="-457200">
              <a:buSzPct val="95000"/>
              <a:buFont typeface="+mj-lt"/>
              <a:buAutoNum type="arabicPeriod"/>
            </a:pPr>
            <a:r>
              <a:rPr lang="en-US" sz="2800" dirty="0">
                <a:latin typeface="Palatino Linotype" panose="02040502050505030304" pitchFamily="18" charset="0"/>
              </a:rPr>
              <a:t>When replacing y by y + b, when b &gt; 0, which is equivalent to replacing f(x) by f(x) + b, we are changing y and produce a vertical shift below of </a:t>
            </a:r>
            <a:r>
              <a:rPr lang="en-US" sz="2800" b="1" dirty="0">
                <a:solidFill>
                  <a:srgbClr val="FF0000"/>
                </a:solidFill>
                <a:latin typeface="Palatino Linotype" panose="02040502050505030304" pitchFamily="18" charset="0"/>
              </a:rPr>
              <a:t>b</a:t>
            </a:r>
            <a:r>
              <a:rPr lang="en-US" sz="2800" dirty="0">
                <a:latin typeface="Palatino Linotype" panose="02040502050505030304" pitchFamily="18" charset="0"/>
              </a:rPr>
              <a:t> units</a:t>
            </a:r>
          </a:p>
        </p:txBody>
      </p:sp>
    </p:spTree>
    <p:extLst>
      <p:ext uri="{BB962C8B-B14F-4D97-AF65-F5344CB8AC3E}">
        <p14:creationId xmlns:p14="http://schemas.microsoft.com/office/powerpoint/2010/main" val="577275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7EEB792-55DE-4225-A44F-443ED84AA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2" y="81543"/>
            <a:ext cx="10272889" cy="640079"/>
          </a:xfrm>
        </p:spPr>
        <p:txBody>
          <a:bodyPr>
            <a:normAutofit fontScale="90000"/>
          </a:bodyPr>
          <a:lstStyle/>
          <a:p>
            <a:r>
              <a:rPr lang="en-US" dirty="0"/>
              <a:t>Completing the Square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9B7080-EC8D-4552-B3EB-FD8477B89B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077" y="721622"/>
            <a:ext cx="10272889" cy="1420738"/>
          </a:xfrm>
        </p:spPr>
        <p:txBody>
          <a:bodyPr>
            <a:normAutofit/>
          </a:bodyPr>
          <a:lstStyle/>
          <a:p>
            <a:pPr marL="457200" indent="-457200">
              <a:buSzPct val="95000"/>
              <a:buFont typeface="+mj-lt"/>
              <a:buAutoNum type="arabicPeriod"/>
            </a:pPr>
            <a:r>
              <a:rPr lang="en-US" altLang="en-US" sz="2800" dirty="0"/>
              <a:t>If a quadratic equation does not factor readily, then we can solve it using the technique of </a:t>
            </a:r>
            <a:r>
              <a:rPr lang="en-US" altLang="en-US" sz="2800" b="1" dirty="0"/>
              <a:t>completing the square</a:t>
            </a:r>
            <a:r>
              <a:rPr lang="en-US" altLang="en-US" sz="2800" dirty="0"/>
              <a:t>.</a:t>
            </a:r>
            <a:endParaRPr lang="en-US" sz="2800" dirty="0">
              <a:latin typeface="Palatino Linotype" panose="0204050205050503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74EBA89-295A-493F-B87A-DFECC14E1B7F}"/>
                  </a:ext>
                </a:extLst>
              </p:cNvPr>
              <p:cNvSpPr txBox="1"/>
              <p:nvPr/>
            </p:nvSpPr>
            <p:spPr>
              <a:xfrm>
                <a:off x="1309512" y="2291024"/>
                <a:ext cx="9743675" cy="3238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solidFill>
                      <a:schemeClr val="accent1">
                        <a:lumMod val="75000"/>
                      </a:schemeClr>
                    </a:solidFill>
                    <a:latin typeface="Palatino Linotype" panose="02040502050505030304" pitchFamily="18" charset="0"/>
                  </a:rPr>
                  <a:t>Completing The Square:</a:t>
                </a:r>
              </a:p>
              <a:p>
                <a:pPr>
                  <a:buFontTx/>
                  <a:buNone/>
                </a:pPr>
                <a:r>
                  <a:rPr lang="en-US" altLang="en-US" sz="3200" dirty="0">
                    <a:solidFill>
                      <a:schemeClr val="accent1">
                        <a:lumMod val="75000"/>
                      </a:schemeClr>
                    </a:solidFill>
                    <a:latin typeface="Palatino Linotype" panose="02040502050505030304" pitchFamily="18" charset="0"/>
                  </a:rPr>
                  <a:t>If x</a:t>
                </a:r>
                <a:r>
                  <a:rPr lang="en-US" altLang="en-US" sz="3200" baseline="30000" dirty="0">
                    <a:solidFill>
                      <a:schemeClr val="accent1">
                        <a:lumMod val="75000"/>
                      </a:schemeClr>
                    </a:solidFill>
                    <a:latin typeface="Palatino Linotype" panose="02040502050505030304" pitchFamily="18" charset="0"/>
                  </a:rPr>
                  <a:t>2</a:t>
                </a:r>
                <a:r>
                  <a:rPr lang="en-US" altLang="en-US" sz="3200" dirty="0">
                    <a:solidFill>
                      <a:schemeClr val="accent1">
                        <a:lumMod val="75000"/>
                      </a:schemeClr>
                    </a:solidFill>
                    <a:latin typeface="Palatino Linotype" panose="02040502050505030304" pitchFamily="18" charset="0"/>
                  </a:rPr>
                  <a:t> + bx is a binomial then by adding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32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en-US" sz="3200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en-US" sz="3200" i="1">
                                    <a:solidFill>
                                      <a:schemeClr val="accent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en-US" sz="3200" i="1">
                                    <a:solidFill>
                                      <a:schemeClr val="accent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num>
                              <m:den>
                                <m:r>
                                  <a:rPr lang="en-US" altLang="en-US" sz="3200" i="1">
                                    <a:solidFill>
                                      <a:schemeClr val="accent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altLang="en-US" sz="32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en-US" sz="3200" dirty="0">
                    <a:solidFill>
                      <a:schemeClr val="accent1">
                        <a:lumMod val="75000"/>
                      </a:schemeClr>
                    </a:solidFill>
                    <a:latin typeface="Palatino Linotype" panose="02040502050505030304" pitchFamily="18" charset="0"/>
                  </a:rPr>
                  <a:t>, which is the square of half the coefficient of x, a perfect square trinomial will result. That is,</a:t>
                </a:r>
              </a:p>
              <a:p>
                <a:pPr>
                  <a:buFontTx/>
                  <a:buNone/>
                </a:pPr>
                <a:r>
                  <a:rPr lang="en-US" altLang="en-US" sz="3200" dirty="0">
                    <a:solidFill>
                      <a:schemeClr val="accent1">
                        <a:lumMod val="75000"/>
                      </a:schemeClr>
                    </a:solidFill>
                    <a:latin typeface="Palatino Linotype" panose="02040502050505030304" pitchFamily="18" charset="0"/>
                  </a:rPr>
                  <a:t>x</a:t>
                </a:r>
                <a:r>
                  <a:rPr lang="en-US" altLang="en-US" sz="3200" baseline="30000" dirty="0">
                    <a:solidFill>
                      <a:schemeClr val="accent1">
                        <a:lumMod val="75000"/>
                      </a:schemeClr>
                    </a:solidFill>
                    <a:latin typeface="Palatino Linotype" panose="02040502050505030304" pitchFamily="18" charset="0"/>
                  </a:rPr>
                  <a:t>2</a:t>
                </a:r>
                <a:r>
                  <a:rPr lang="en-US" altLang="en-US" sz="3200" dirty="0">
                    <a:solidFill>
                      <a:schemeClr val="accent1">
                        <a:lumMod val="75000"/>
                      </a:schemeClr>
                    </a:solidFill>
                    <a:latin typeface="Palatino Linotype" panose="02040502050505030304" pitchFamily="18" charset="0"/>
                  </a:rPr>
                  <a:t> + bx 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320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en-US" sz="3200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en-US" sz="3200" i="1">
                                    <a:solidFill>
                                      <a:schemeClr val="accent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en-US" sz="3200" i="1">
                                    <a:solidFill>
                                      <a:schemeClr val="accent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num>
                              <m:den>
                                <m:r>
                                  <a:rPr lang="en-US" altLang="en-US" sz="3200" i="1">
                                    <a:solidFill>
                                      <a:schemeClr val="accent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altLang="en-US" sz="3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en-US" sz="3200" dirty="0">
                    <a:solidFill>
                      <a:schemeClr val="accent1">
                        <a:lumMod val="75000"/>
                      </a:schemeClr>
                    </a:solidFill>
                    <a:latin typeface="Palatino Linotype" panose="02040502050505030304" pitchFamily="18" charset="0"/>
                  </a:rPr>
                  <a:t>= (x 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20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3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en-US" altLang="en-US" sz="3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en-US" sz="3200" dirty="0">
                    <a:solidFill>
                      <a:schemeClr val="accent1">
                        <a:lumMod val="75000"/>
                      </a:schemeClr>
                    </a:solidFill>
                    <a:latin typeface="Palatino Linotype" panose="02040502050505030304" pitchFamily="18" charset="0"/>
                  </a:rPr>
                  <a:t>)</a:t>
                </a:r>
                <a:r>
                  <a:rPr lang="en-US" altLang="en-US" sz="3200" baseline="30000" dirty="0">
                    <a:solidFill>
                      <a:schemeClr val="accent1">
                        <a:lumMod val="75000"/>
                      </a:schemeClr>
                    </a:solidFill>
                    <a:latin typeface="Palatino Linotype" panose="02040502050505030304" pitchFamily="18" charset="0"/>
                  </a:rPr>
                  <a:t>2</a:t>
                </a:r>
                <a:endParaRPr lang="en-US" sz="3200" dirty="0">
                  <a:solidFill>
                    <a:schemeClr val="accent1">
                      <a:lumMod val="75000"/>
                    </a:schemeClr>
                  </a:solidFill>
                  <a:latin typeface="Palatino Linotype" panose="02040502050505030304" pitchFamily="18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74EBA89-295A-493F-B87A-DFECC14E1B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9512" y="2291024"/>
                <a:ext cx="9743675" cy="3238066"/>
              </a:xfrm>
              <a:prstGeom prst="rect">
                <a:avLst/>
              </a:prstGeom>
              <a:blipFill>
                <a:blip r:embed="rId3"/>
                <a:stretch>
                  <a:fillRect l="-1627" t="-2448" r="-814" b="-18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803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555C7-08DE-4D50-A951-56F3C2F9D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141" y="0"/>
            <a:ext cx="10272889" cy="640079"/>
          </a:xfrm>
        </p:spPr>
        <p:txBody>
          <a:bodyPr>
            <a:normAutofit fontScale="90000"/>
          </a:bodyPr>
          <a:lstStyle/>
          <a:p>
            <a:r>
              <a:rPr lang="en-US" dirty="0"/>
              <a:t>Combined Horizontal and Vertical Shift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515BCD9-9B5E-4BB6-9F1B-C730E590DDB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29125" y="923545"/>
                <a:ext cx="10272889" cy="201358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u="sng" dirty="0"/>
                  <a:t>Example</a:t>
                </a:r>
              </a:p>
              <a:p>
                <a:pPr marL="0" indent="0">
                  <a:buNone/>
                </a:pPr>
                <a:r>
                  <a:rPr lang="en-US" dirty="0"/>
                  <a:t>Suppose we have the equation: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−8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+23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Graph the function using horizontal and vertical shifting.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515BCD9-9B5E-4BB6-9F1B-C730E590DDB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29125" y="923545"/>
                <a:ext cx="10272889" cy="2013589"/>
              </a:xfrm>
              <a:blipFill>
                <a:blip r:embed="rId2"/>
                <a:stretch>
                  <a:fillRect l="-9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F6FCD48B-99BD-49C9-B694-EB4B84ED22D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29125" y="2633439"/>
                <a:ext cx="10416792" cy="3586491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lnSpcReduction="10000"/>
              </a:bodyPr>
              <a:lstStyle>
                <a:lvl1pPr marL="285750" indent="-2857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2400" kern="1200" cap="none">
                    <a:solidFill>
                      <a:schemeClr val="accent1">
                        <a:lumMod val="75000"/>
                      </a:schemeClr>
                    </a:solidFill>
                    <a:effectLst/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2000" kern="1200" cap="none">
                    <a:solidFill>
                      <a:schemeClr val="accent1">
                        <a:lumMod val="75000"/>
                      </a:schemeClr>
                    </a:solidFill>
                    <a:effectLst/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1200150" indent="-2857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800" kern="1200" cap="none">
                    <a:solidFill>
                      <a:schemeClr val="accent1">
                        <a:lumMod val="75000"/>
                      </a:schemeClr>
                    </a:solidFill>
                    <a:effectLst/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543050" indent="-1714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600" kern="1200" cap="none">
                    <a:solidFill>
                      <a:schemeClr val="accent1">
                        <a:lumMod val="75000"/>
                      </a:schemeClr>
                    </a:solidFill>
                    <a:effectLst/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2000250" indent="-1714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400" kern="1200" cap="none">
                    <a:solidFill>
                      <a:schemeClr val="accent1">
                        <a:lumMod val="75000"/>
                      </a:schemeClr>
                    </a:solidFill>
                    <a:effectLst/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400" kern="1200" cap="none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400" kern="1200" cap="none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400" kern="1200" cap="none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400" kern="1200" cap="none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800" u="sng" dirty="0">
                    <a:solidFill>
                      <a:schemeClr val="accent6">
                        <a:lumMod val="50000"/>
                      </a:schemeClr>
                    </a:solidFill>
                  </a:rPr>
                  <a:t>Solution</a:t>
                </a:r>
              </a:p>
              <a:p>
                <a:pPr marL="0" indent="0">
                  <a:buFont typeface="Arial"/>
                  <a:buNone/>
                </a:pPr>
                <a:r>
                  <a:rPr lang="en-US" sz="2800" dirty="0"/>
                  <a:t>We must complete the square: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i="1" smtClean="0">
                        <a:latin typeface="Cambria Math" panose="02040503050406030204" pitchFamily="18" charset="0"/>
                      </a:rPr>
                      <m:t>−8</m:t>
                    </m:r>
                    <m:r>
                      <a:rPr lang="en-US" sz="280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 smtClean="0">
                        <a:latin typeface="Cambria Math" panose="02040503050406030204" pitchFamily="18" charset="0"/>
                      </a:rPr>
                      <m:t>+23</m:t>
                    </m:r>
                    <m:r>
                      <a:rPr lang="en-US" sz="280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2800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</a:rPr>
                      <m:t>−8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−8</m:t>
                                </m:r>
                              </m:num>
                              <m:den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800" dirty="0"/>
                  <a:t>+ 23 -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−8</m:t>
                                </m:r>
                              </m:num>
                              <m:den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8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−8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+16+23−16=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−8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+16+7=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−4</m:t>
                            </m:r>
                          </m:e>
                        </m:d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800" dirty="0"/>
                  <a:t>+7</a:t>
                </a:r>
              </a:p>
              <a:p>
                <a:pPr marL="0" indent="0">
                  <a:buNone/>
                </a:pPr>
                <a:r>
                  <a:rPr lang="en-US" sz="2800" dirty="0"/>
                  <a:t>Horizontal shift = 4 to the right; Vertical shift = 7 above. </a:t>
                </a:r>
              </a:p>
              <a:p>
                <a:pPr marL="0" indent="0">
                  <a:buNone/>
                </a:pPr>
                <a:r>
                  <a:rPr lang="en-US" sz="2800" dirty="0"/>
                  <a:t>	see graphs on next page (Figure 7.6)</a:t>
                </a: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F6FCD48B-99BD-49C9-B694-EB4B84ED22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9125" y="2633439"/>
                <a:ext cx="10416792" cy="3586491"/>
              </a:xfrm>
              <a:prstGeom prst="rect">
                <a:avLst/>
              </a:prstGeom>
              <a:blipFill>
                <a:blip r:embed="rId3"/>
                <a:stretch>
                  <a:fillRect l="-1230" t="-2041" b="-42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0964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9BD47-77DA-4357-89AC-24E5F98C2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Continued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B8365E-55F3-403A-A409-6CF48A642A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214" t="29743" r="27390" b="43883"/>
          <a:stretch/>
        </p:blipFill>
        <p:spPr>
          <a:xfrm>
            <a:off x="3336379" y="1718267"/>
            <a:ext cx="6340510" cy="385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764586"/>
      </p:ext>
    </p:extLst>
  </p:cSld>
  <p:clrMapOvr>
    <a:masterClrMapping/>
  </p:clrMapOvr>
  <p:transition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9BD47-77DA-4357-89AC-24E5F98C2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Vertical Stretching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8FD822-2785-40A3-A436-494F60EB2CCC}"/>
              </a:ext>
            </a:extLst>
          </p:cNvPr>
          <p:cNvSpPr txBox="1"/>
          <p:nvPr/>
        </p:nvSpPr>
        <p:spPr>
          <a:xfrm>
            <a:off x="1205802" y="1245996"/>
            <a:ext cx="69635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Example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Sketch the graph of Y = zig (x) and y = 3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·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zig(x)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Let’s look at the table of values below and the graph of both functions to the right in Figure 7.7</a:t>
            </a: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5935899C-9052-4414-B230-DE1410EEDA3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2247191"/>
              </p:ext>
            </p:extLst>
          </p:nvPr>
        </p:nvGraphicFramePr>
        <p:xfrm>
          <a:off x="1748415" y="2904901"/>
          <a:ext cx="3629025" cy="2274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Worksheet" r:id="rId3" imgW="1838277" imgH="1152636" progId="Excel.Sheet.12">
                  <p:embed/>
                </p:oleObj>
              </mc:Choice>
              <mc:Fallback>
                <p:oleObj name="Worksheet" r:id="rId3" imgW="1838277" imgH="1152636" progId="Excel.Sheet.12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77F41A00-9E49-4289-8DDA-51B5990FC06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48415" y="2904901"/>
                        <a:ext cx="3629025" cy="22748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2A48DB43-B7ED-4FCF-A752-41892676FFA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791" t="19194" r="36444" b="45787"/>
          <a:stretch/>
        </p:blipFill>
        <p:spPr>
          <a:xfrm>
            <a:off x="6506634" y="2523201"/>
            <a:ext cx="5473343" cy="362205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BEB7FB4-45F4-4F97-A2FA-02404DAEA25E}"/>
              </a:ext>
            </a:extLst>
          </p:cNvPr>
          <p:cNvSpPr txBox="1"/>
          <p:nvPr/>
        </p:nvSpPr>
        <p:spPr>
          <a:xfrm>
            <a:off x="1748414" y="5388396"/>
            <a:ext cx="4347585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</a:rPr>
              <a:t>Note: Every value of y in the graph </a:t>
            </a:r>
          </a:p>
          <a:p>
            <a:r>
              <a:rPr lang="en-US" sz="2000" b="1" i="1" dirty="0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</a:rPr>
              <a:t>y = 3 zig(x) increases by a factor of 3 compared to the graph y = zig (3)</a:t>
            </a:r>
          </a:p>
        </p:txBody>
      </p:sp>
    </p:spTree>
    <p:extLst>
      <p:ext uri="{BB962C8B-B14F-4D97-AF65-F5344CB8AC3E}">
        <p14:creationId xmlns:p14="http://schemas.microsoft.com/office/powerpoint/2010/main" val="289297759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9BD47-77DA-4357-89AC-24E5F98C2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Vertical Shrinking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F8FD822-2785-40A3-A436-494F60EB2CCC}"/>
                  </a:ext>
                </a:extLst>
              </p:cNvPr>
              <p:cNvSpPr txBox="1"/>
              <p:nvPr/>
            </p:nvSpPr>
            <p:spPr>
              <a:xfrm>
                <a:off x="1467059" y="1038908"/>
                <a:ext cx="6963507" cy="17553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Example</a:t>
                </a:r>
              </a:p>
              <a:p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Sketch the graph of Y = zig (x) and y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dirty="0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dirty="0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dirty="0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·</a:t>
                </a:r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zig(x)</a:t>
                </a:r>
              </a:p>
              <a:p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Let’s look at the table of values below and the graph of both functions to the right in Figure 7.8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F8FD822-2785-40A3-A436-494F60EB2C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7059" y="1038908"/>
                <a:ext cx="6963507" cy="1755352"/>
              </a:xfrm>
              <a:prstGeom prst="rect">
                <a:avLst/>
              </a:prstGeom>
              <a:blipFill>
                <a:blip r:embed="rId3"/>
                <a:stretch>
                  <a:fillRect l="-1401" t="-2778" r="-2189" b="-52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5935899C-9052-4414-B230-DE1410EEDA3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2829339"/>
              </p:ext>
            </p:extLst>
          </p:nvPr>
        </p:nvGraphicFramePr>
        <p:xfrm>
          <a:off x="1577592" y="2794260"/>
          <a:ext cx="3629025" cy="2274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Worksheet" r:id="rId4" imgW="1838277" imgH="1152636" progId="Excel.Sheet.12">
                  <p:embed/>
                </p:oleObj>
              </mc:Choice>
              <mc:Fallback>
                <p:oleObj name="Worksheet" r:id="rId4" imgW="1838277" imgH="1152636" progId="Excel.Sheet.12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5935899C-9052-4414-B230-DE1410EEDA3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77592" y="2794260"/>
                        <a:ext cx="3629025" cy="22748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74DD5DBB-F392-43B8-9E10-C1A73A70149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4121" t="28718" r="34148" b="33333"/>
          <a:stretch/>
        </p:blipFill>
        <p:spPr>
          <a:xfrm>
            <a:off x="6506634" y="2794260"/>
            <a:ext cx="4873450" cy="327850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2E71458-A9C0-4E37-842A-74F8A7238ECB}"/>
                  </a:ext>
                </a:extLst>
              </p:cNvPr>
              <p:cNvSpPr txBox="1"/>
              <p:nvPr/>
            </p:nvSpPr>
            <p:spPr>
              <a:xfrm>
                <a:off x="1577592" y="5257768"/>
                <a:ext cx="4347585" cy="128637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000" b="1" i="1" dirty="0">
                    <a:solidFill>
                      <a:schemeClr val="accent1">
                        <a:lumMod val="75000"/>
                      </a:schemeClr>
                    </a:solidFill>
                    <a:latin typeface="Palatino Linotype" panose="02040502050505030304" pitchFamily="18" charset="0"/>
                  </a:rPr>
                  <a:t>Note: Every value of y in the graph </a:t>
                </a:r>
              </a:p>
              <a:p>
                <a:r>
                  <a:rPr lang="en-US" sz="2000" b="1" i="1" dirty="0">
                    <a:solidFill>
                      <a:schemeClr val="accent1">
                        <a:lumMod val="75000"/>
                      </a:schemeClr>
                    </a:solidFill>
                    <a:latin typeface="Palatino Linotype" panose="02040502050505030304" pitchFamily="18" charset="0"/>
                  </a:rPr>
                  <a:t>y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dirty="0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dirty="0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000" b="1" i="1" dirty="0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000" b="1" i="1" dirty="0">
                    <a:solidFill>
                      <a:schemeClr val="accent1">
                        <a:lumMod val="75000"/>
                      </a:schemeClr>
                    </a:solidFill>
                    <a:latin typeface="Palatino Linotype" panose="02040502050505030304" pitchFamily="18" charset="0"/>
                  </a:rPr>
                  <a:t> zig(x) decreases by a factor of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dirty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dirty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000" b="1" i="1" dirty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000" b="1" i="1" dirty="0">
                    <a:solidFill>
                      <a:schemeClr val="accent1">
                        <a:lumMod val="75000"/>
                      </a:schemeClr>
                    </a:solidFill>
                    <a:latin typeface="Palatino Linotype" panose="02040502050505030304" pitchFamily="18" charset="0"/>
                  </a:rPr>
                  <a:t>compared to y = zig (x)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2E71458-A9C0-4E37-842A-74F8A7238E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7592" y="5257768"/>
                <a:ext cx="4347585" cy="1286378"/>
              </a:xfrm>
              <a:prstGeom prst="rect">
                <a:avLst/>
              </a:prstGeom>
              <a:blipFill>
                <a:blip r:embed="rId7"/>
                <a:stretch>
                  <a:fillRect l="-1543" t="-2358" b="-23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222266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85D2D-23CC-453C-8B17-7637A2098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2" y="0"/>
            <a:ext cx="10272889" cy="640079"/>
          </a:xfrm>
        </p:spPr>
        <p:txBody>
          <a:bodyPr>
            <a:normAutofit fontScale="90000"/>
          </a:bodyPr>
          <a:lstStyle/>
          <a:p>
            <a:r>
              <a:rPr lang="en-US" dirty="0"/>
              <a:t>Summary Vertical Stretching and Shrinking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12D0DA-5EA6-41F7-B646-DB4872C3B5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951" t="45274" r="26730" b="33334"/>
          <a:stretch/>
        </p:blipFill>
        <p:spPr>
          <a:xfrm>
            <a:off x="1216363" y="2230734"/>
            <a:ext cx="10366038" cy="2692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6469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85D2D-23CC-453C-8B17-7637A2098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Negative Factor Stretching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7ED701E-AAF4-496D-9B20-7B7319404D7C}"/>
                  </a:ext>
                </a:extLst>
              </p:cNvPr>
              <p:cNvSpPr txBox="1"/>
              <p:nvPr/>
            </p:nvSpPr>
            <p:spPr>
              <a:xfrm>
                <a:off x="1587640" y="1557495"/>
                <a:ext cx="3993016" cy="8351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u="sng" dirty="0">
                    <a:solidFill>
                      <a:schemeClr val="accent1">
                        <a:lumMod val="75000"/>
                      </a:schemeClr>
                    </a:solidFill>
                  </a:rPr>
                  <a:t>Example</a:t>
                </a:r>
              </a:p>
              <a:p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Graph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rad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𝑎𝑛𝑑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=−3</m:t>
                    </m:r>
                    <m:rad>
                      <m:radPr>
                        <m:degHide m:val="on"/>
                        <m:ctrlP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rad>
                  </m:oMath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7ED701E-AAF4-496D-9B20-7B7319404D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7640" y="1557495"/>
                <a:ext cx="3993016" cy="835100"/>
              </a:xfrm>
              <a:prstGeom prst="rect">
                <a:avLst/>
              </a:prstGeom>
              <a:blipFill>
                <a:blip r:embed="rId3"/>
                <a:stretch>
                  <a:fillRect l="-2290" t="-5839" b="-160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A0146740-508E-4265-9E50-EEF0A94285A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665" t="31648" b="15311"/>
          <a:stretch/>
        </p:blipFill>
        <p:spPr>
          <a:xfrm>
            <a:off x="1461834" y="2804372"/>
            <a:ext cx="10281278" cy="332206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853EE35C-D9A8-4D1C-8662-993D400DC853}"/>
                  </a:ext>
                </a:extLst>
              </p:cNvPr>
              <p:cNvSpPr/>
              <p:nvPr/>
            </p:nvSpPr>
            <p:spPr>
              <a:xfrm>
                <a:off x="5814041" y="3056590"/>
                <a:ext cx="1006045" cy="3724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ra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853EE35C-D9A8-4D1C-8662-993D400DC8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4041" y="3056590"/>
                <a:ext cx="1006045" cy="372410"/>
              </a:xfrm>
              <a:prstGeom prst="rect">
                <a:avLst/>
              </a:prstGeom>
              <a:blipFill>
                <a:blip r:embed="rId5"/>
                <a:stretch>
                  <a:fillRect b="-64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5402E69-5CD6-4D91-BE61-44E21E74ADA5}"/>
                  </a:ext>
                </a:extLst>
              </p:cNvPr>
              <p:cNvSpPr/>
              <p:nvPr/>
            </p:nvSpPr>
            <p:spPr>
              <a:xfrm>
                <a:off x="7879547" y="5101739"/>
                <a:ext cx="1256113" cy="3724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i="1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=−3</m:t>
                      </m:r>
                      <m:rad>
                        <m:radPr>
                          <m:degHide m:val="on"/>
                          <m:ctrlPr>
                            <a:rPr lang="en-US" i="1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i="1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rad>
                    </m:oMath>
                  </m:oMathPara>
                </a14:m>
                <a:endParaRPr lang="en-US" dirty="0">
                  <a:solidFill>
                    <a:schemeClr val="accent4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5402E69-5CD6-4D91-BE61-44E21E74ADA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9547" y="5101739"/>
                <a:ext cx="1256113" cy="372410"/>
              </a:xfrm>
              <a:prstGeom prst="rect">
                <a:avLst/>
              </a:prstGeom>
              <a:blipFill>
                <a:blip r:embed="rId6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7891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09FDC-B33E-4213-BFDF-841871FD3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Vertical Stretching and Shrinking Summary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3EB406-1BC2-4648-A0A9-B55E035E91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621" t="26373" r="26484" b="51942"/>
          <a:stretch/>
        </p:blipFill>
        <p:spPr>
          <a:xfrm>
            <a:off x="1587640" y="1999621"/>
            <a:ext cx="9851117" cy="2562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8093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09FDC-B33E-4213-BFDF-841871FD3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947" y="-12220"/>
            <a:ext cx="10272889" cy="640079"/>
          </a:xfrm>
        </p:spPr>
        <p:txBody>
          <a:bodyPr>
            <a:normAutofit fontScale="90000"/>
          </a:bodyPr>
          <a:lstStyle/>
          <a:p>
            <a:r>
              <a:rPr lang="en-US" dirty="0"/>
              <a:t>Horizontal Shrinking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34A1DEE-4B01-4BC0-A3EA-6E556CB61D5B}"/>
                  </a:ext>
                </a:extLst>
              </p:cNvPr>
              <p:cNvSpPr txBox="1"/>
              <p:nvPr/>
            </p:nvSpPr>
            <p:spPr>
              <a:xfrm>
                <a:off x="1309512" y="1313979"/>
                <a:ext cx="485177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𝑐𝑜𝑛𝑠𝑖𝑑𝑒𝑟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−12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𝑎𝑛𝑑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34A1DEE-4B01-4BC0-A3EA-6E556CB61D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9512" y="1313979"/>
                <a:ext cx="4851777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24101D6-370B-4BC6-B320-15B34C31A45E}"/>
                  </a:ext>
                </a:extLst>
              </p:cNvPr>
              <p:cNvSpPr txBox="1"/>
              <p:nvPr/>
            </p:nvSpPr>
            <p:spPr>
              <a:xfrm>
                <a:off x="6273225" y="1313666"/>
                <a:ext cx="575465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(2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−12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8</m:t>
                      </m:r>
                      <m:sSup>
                        <m:sSup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−24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24101D6-370B-4BC6-B320-15B34C31A4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3225" y="1313666"/>
                <a:ext cx="5754652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BBB91485-3DC7-4EB6-AD08-BD028C862FA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8516" t="25431" r="2500" b="15897"/>
          <a:stretch/>
        </p:blipFill>
        <p:spPr>
          <a:xfrm>
            <a:off x="1295453" y="2176136"/>
            <a:ext cx="7114232" cy="340355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469E6A5E-1BD6-478B-937D-7AD48CE55765}"/>
                  </a:ext>
                </a:extLst>
              </p:cNvPr>
              <p:cNvSpPr/>
              <p:nvPr/>
            </p:nvSpPr>
            <p:spPr>
              <a:xfrm>
                <a:off x="544997" y="3977864"/>
                <a:ext cx="195162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−12</m:t>
                      </m:r>
                      <m:r>
                        <a:rPr lang="en-US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469E6A5E-1BD6-478B-937D-7AD48CE557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997" y="3977864"/>
                <a:ext cx="1951625" cy="369332"/>
              </a:xfrm>
              <a:prstGeom prst="rect">
                <a:avLst/>
              </a:prstGeom>
              <a:blipFill>
                <a:blip r:embed="rId6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BFDBA3A0-831A-42E0-8BF8-1D0CE4740B9B}"/>
                  </a:ext>
                </a:extLst>
              </p:cNvPr>
              <p:cNvSpPr/>
              <p:nvPr/>
            </p:nvSpPr>
            <p:spPr>
              <a:xfrm>
                <a:off x="4763858" y="2176136"/>
                <a:ext cx="2664284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8</m:t>
                      </m:r>
                      <m:sSup>
                        <m:sSupPr>
                          <m:ctrlPr>
                            <a:rPr lang="en-US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i="1" dirty="0">
                          <a:latin typeface="Cambria Math" panose="02040503050406030204" pitchFamily="18" charset="0"/>
                        </a:rPr>
                        <m:t>−24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BFDBA3A0-831A-42E0-8BF8-1D0CE4740B9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3858" y="2176136"/>
                <a:ext cx="2664284" cy="369332"/>
              </a:xfrm>
              <a:prstGeom prst="rect">
                <a:avLst/>
              </a:prstGeom>
              <a:blipFill>
                <a:blip r:embed="rId7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E66FBBE0-872C-4654-A221-3D5710939A5F}"/>
              </a:ext>
            </a:extLst>
          </p:cNvPr>
          <p:cNvSpPr txBox="1"/>
          <p:nvPr/>
        </p:nvSpPr>
        <p:spPr>
          <a:xfrm>
            <a:off x="8710716" y="2176136"/>
            <a:ext cx="331716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</a:rPr>
              <a:t>Both functions have two turning points with the exact same y values and both functions pass through the origin. The curve y = f(2x) traces out identical vertical values as f(x), but it does so twice as fast in either direction starting at x = 0.</a:t>
            </a:r>
          </a:p>
        </p:txBody>
      </p:sp>
    </p:spTree>
    <p:extLst>
      <p:ext uri="{BB962C8B-B14F-4D97-AF65-F5344CB8AC3E}">
        <p14:creationId xmlns:p14="http://schemas.microsoft.com/office/powerpoint/2010/main" val="1092262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8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DF73F10-5AF2-F342-8F20-9E9C5EBF4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529" y="0"/>
            <a:ext cx="10272889" cy="950975"/>
          </a:xfrm>
        </p:spPr>
        <p:txBody>
          <a:bodyPr>
            <a:normAutofit/>
          </a:bodyPr>
          <a:lstStyle/>
          <a:p>
            <a:r>
              <a:rPr lang="en-US" sz="3600" dirty="0"/>
              <a:t>Building New Functions From Old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81A9E3-2AAE-4CD0-BF8B-7F0DBC4DF9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70189" y="1539093"/>
            <a:ext cx="10272889" cy="372624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3600" dirty="0"/>
              <a:t>Four Ways to build new functions from old:</a:t>
            </a:r>
          </a:p>
          <a:p>
            <a:pPr marL="512763" indent="-512763">
              <a:buSzPct val="95000"/>
              <a:buFont typeface="+mj-lt"/>
              <a:buAutoNum type="arabicPeriod"/>
            </a:pPr>
            <a:r>
              <a:rPr lang="en-US" sz="3600" dirty="0"/>
              <a:t>By adding or subtracting a constant from the function y</a:t>
            </a:r>
          </a:p>
          <a:p>
            <a:pPr marL="512763" indent="-512763">
              <a:buSzPct val="95000"/>
              <a:buFont typeface="+mj-lt"/>
              <a:buAutoNum type="arabicPeriod"/>
            </a:pPr>
            <a:r>
              <a:rPr lang="en-US" sz="3200" dirty="0"/>
              <a:t>By adding or subtracting a constant from the independent variable x</a:t>
            </a:r>
          </a:p>
          <a:p>
            <a:pPr marL="514350" lvl="1" indent="-514350">
              <a:buSzPct val="95000"/>
              <a:buFont typeface="+mj-lt"/>
              <a:buAutoNum type="arabicPeriod" startAt="3"/>
            </a:pPr>
            <a:r>
              <a:rPr lang="en-US" sz="3200" dirty="0"/>
              <a:t>By multiplying the function y by a constant</a:t>
            </a:r>
          </a:p>
          <a:p>
            <a:pPr marL="514350" lvl="1" indent="-514350">
              <a:buSzPct val="95000"/>
              <a:buFont typeface="+mj-lt"/>
              <a:buAutoNum type="arabicPeriod" startAt="3"/>
            </a:pPr>
            <a:r>
              <a:rPr lang="en-US" sz="3200" dirty="0"/>
              <a:t>By multiplying the independent variable x by a constant.</a:t>
            </a:r>
          </a:p>
          <a:p>
            <a:pPr marL="800100" lvl="1" indent="-342900">
              <a:buSzPct val="95000"/>
              <a:buFont typeface="+mj-lt"/>
              <a:buAutoNum type="arabicPeriod" startAt="3"/>
            </a:pPr>
            <a:endParaRPr lang="en-US" sz="3200" dirty="0"/>
          </a:p>
          <a:p>
            <a:pPr marL="800100" lvl="1" indent="-342900">
              <a:buFont typeface="+mj-lt"/>
              <a:buAutoNum type="arabicPeriod" startAt="3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89644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09FDC-B33E-4213-BFDF-841871FD3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947" y="-12220"/>
            <a:ext cx="10272889" cy="640079"/>
          </a:xfrm>
        </p:spPr>
        <p:txBody>
          <a:bodyPr>
            <a:normAutofit fontScale="90000"/>
          </a:bodyPr>
          <a:lstStyle/>
          <a:p>
            <a:r>
              <a:rPr lang="en-US" dirty="0"/>
              <a:t>Horizontal Stretching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34A1DEE-4B01-4BC0-A3EA-6E556CB61D5B}"/>
                  </a:ext>
                </a:extLst>
              </p:cNvPr>
              <p:cNvSpPr txBox="1"/>
              <p:nvPr/>
            </p:nvSpPr>
            <p:spPr>
              <a:xfrm>
                <a:off x="1309512" y="1313979"/>
                <a:ext cx="485177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𝑐𝑜𝑛𝑠𝑖𝑑𝑒𝑟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−12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𝑎𝑛𝑑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34A1DEE-4B01-4BC0-A3EA-6E556CB61D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9512" y="1313979"/>
                <a:ext cx="4851777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24101D6-370B-4BC6-B320-15B34C31A45E}"/>
                  </a:ext>
                </a:extLst>
              </p:cNvPr>
              <p:cNvSpPr txBox="1"/>
              <p:nvPr/>
            </p:nvSpPr>
            <p:spPr>
              <a:xfrm>
                <a:off x="6536391" y="1227990"/>
                <a:ext cx="2653483" cy="6113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sz="2800" b="0" i="0" dirty="0">
                    <a:latin typeface="+mj-lt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</a:rPr>
                      <m:t>x</m:t>
                    </m:r>
                  </m:oMath>
                </a14:m>
                <a:r>
                  <a:rPr lang="en-US" sz="2800" b="0" i="0" dirty="0">
                    <a:latin typeface="+mj-lt"/>
                  </a:rPr>
                  <a:t>)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−6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24101D6-370B-4BC6-B320-15B34C31A4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6391" y="1227990"/>
                <a:ext cx="2653483" cy="611321"/>
              </a:xfrm>
              <a:prstGeom prst="rect">
                <a:avLst/>
              </a:prstGeom>
              <a:blipFill>
                <a:blip r:embed="rId4"/>
                <a:stretch>
                  <a:fillRect l="-229" t="-4950" b="-178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66FBBE0-872C-4654-A221-3D5710939A5F}"/>
                  </a:ext>
                </a:extLst>
              </p:cNvPr>
              <p:cNvSpPr txBox="1"/>
              <p:nvPr/>
            </p:nvSpPr>
            <p:spPr>
              <a:xfrm>
                <a:off x="8710716" y="2176136"/>
                <a:ext cx="3317161" cy="29891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i="1" dirty="0">
                    <a:solidFill>
                      <a:schemeClr val="accent1">
                        <a:lumMod val="75000"/>
                      </a:schemeClr>
                    </a:solidFill>
                    <a:latin typeface="Palatino Linotype" panose="02040502050505030304" pitchFamily="18" charset="0"/>
                  </a:rPr>
                  <a:t>Both functions have two turning points with the exact same y values and both functions pass through the origin. The curve y = f(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0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b="1" i="1" dirty="0">
                    <a:solidFill>
                      <a:schemeClr val="accent1">
                        <a:lumMod val="75000"/>
                      </a:schemeClr>
                    </a:solidFill>
                    <a:latin typeface="Palatino Linotype" panose="02040502050505030304" pitchFamily="18" charset="0"/>
                  </a:rPr>
                  <a:t>x) traces out identical vertical values as f(x), but does so half as fast starting at x = 0.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66FBBE0-872C-4654-A221-3D5710939A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0716" y="2176136"/>
                <a:ext cx="3317161" cy="2989152"/>
              </a:xfrm>
              <a:prstGeom prst="rect">
                <a:avLst/>
              </a:prstGeom>
              <a:blipFill>
                <a:blip r:embed="rId5"/>
                <a:stretch>
                  <a:fillRect l="-2022" t="-1224" r="-2941" b="-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D9DC6692-257A-4AA0-B413-8672754320A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0997" t="22044" r="7115" b="25443"/>
          <a:stretch/>
        </p:blipFill>
        <p:spPr>
          <a:xfrm>
            <a:off x="856293" y="2224465"/>
            <a:ext cx="7545296" cy="36013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469E6A5E-1BD6-478B-937D-7AD48CE55765}"/>
                  </a:ext>
                </a:extLst>
              </p:cNvPr>
              <p:cNvSpPr/>
              <p:nvPr/>
            </p:nvSpPr>
            <p:spPr>
              <a:xfrm>
                <a:off x="6345726" y="3385267"/>
                <a:ext cx="195162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i="1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i="1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i="1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</a:rPr>
                        <m:t>−12</m:t>
                      </m:r>
                      <m:r>
                        <a:rPr lang="en-US" i="1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i="1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>
                  <a:solidFill>
                    <a:srgbClr val="3333CC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469E6A5E-1BD6-478B-937D-7AD48CE557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5726" y="3385267"/>
                <a:ext cx="1951625" cy="369332"/>
              </a:xfrm>
              <a:prstGeom prst="rect">
                <a:avLst/>
              </a:prstGeom>
              <a:blipFill>
                <a:blip r:embed="rId7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BFDBA3A0-831A-42E0-8BF8-1D0CE4740B9B}"/>
                  </a:ext>
                </a:extLst>
              </p:cNvPr>
              <p:cNvSpPr/>
              <p:nvPr/>
            </p:nvSpPr>
            <p:spPr>
              <a:xfrm>
                <a:off x="547166" y="2626789"/>
                <a:ext cx="2664284" cy="7146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</m:d>
                      <m:r>
                        <a:rPr lang="en-US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sSup>
                        <m:sSup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US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BFDBA3A0-831A-42E0-8BF8-1D0CE4740B9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166" y="2626789"/>
                <a:ext cx="2664284" cy="71468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0525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0" grpId="0"/>
      <p:bldP spid="8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5B209AA-37FF-4900-8E74-AECB4014440B}"/>
              </a:ext>
            </a:extLst>
          </p:cNvPr>
          <p:cNvSpPr txBox="1">
            <a:spLocks/>
          </p:cNvSpPr>
          <p:nvPr/>
        </p:nvSpPr>
        <p:spPr>
          <a:xfrm>
            <a:off x="1430092" y="0"/>
            <a:ext cx="10272889" cy="64007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/>
              <a:t>Summary Horizontal Stretching and Shrinking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D02832D-C55A-4E71-916F-A8F157919C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796" t="44103" r="27967" b="32600"/>
          <a:stretch/>
        </p:blipFill>
        <p:spPr>
          <a:xfrm>
            <a:off x="1607737" y="1647929"/>
            <a:ext cx="9927010" cy="2813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7370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92458-7A38-493F-9D8F-08EDC9A64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Negative Factor for Horizontal Shrinking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7DBA69-5D50-49BC-B825-488DEBC871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786" t="50000" r="25989" b="28352"/>
          <a:stretch/>
        </p:blipFill>
        <p:spPr>
          <a:xfrm>
            <a:off x="1309512" y="1192086"/>
            <a:ext cx="10511950" cy="27105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35893A2-579C-4ED5-8517-FD22ABECBF0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181" t="25055" r="38104" b="45788"/>
          <a:stretch/>
        </p:blipFill>
        <p:spPr>
          <a:xfrm>
            <a:off x="4384430" y="4168239"/>
            <a:ext cx="4126524" cy="2631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183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99E967-B5AE-478E-AB18-ADD43C6A5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2" y="0"/>
            <a:ext cx="10272889" cy="640079"/>
          </a:xfrm>
        </p:spPr>
        <p:txBody>
          <a:bodyPr>
            <a:normAutofit fontScale="90000"/>
          </a:bodyPr>
          <a:lstStyle/>
          <a:p>
            <a:r>
              <a:rPr lang="en-US" dirty="0"/>
              <a:t>Example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9CA703-517C-4FF4-AA5A-C8901F17B8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056" t="50000" r="27390" b="27033"/>
          <a:stretch/>
        </p:blipFill>
        <p:spPr>
          <a:xfrm>
            <a:off x="1547447" y="1198266"/>
            <a:ext cx="9718648" cy="264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862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4752A10-1678-4550-B5AB-F46651074C42}"/>
              </a:ext>
            </a:extLst>
          </p:cNvPr>
          <p:cNvSpPr txBox="1">
            <a:spLocks/>
          </p:cNvSpPr>
          <p:nvPr/>
        </p:nvSpPr>
        <p:spPr>
          <a:xfrm>
            <a:off x="1370190" y="0"/>
            <a:ext cx="10272889" cy="666757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600" dirty="0"/>
              <a:t>Example of Vertical Shifting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90582A-7DCF-4EFB-8278-EFBB769B7B4A}"/>
              </a:ext>
            </a:extLst>
          </p:cNvPr>
          <p:cNvSpPr txBox="1"/>
          <p:nvPr/>
        </p:nvSpPr>
        <p:spPr>
          <a:xfrm>
            <a:off x="1504440" y="879582"/>
            <a:ext cx="102728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Consider y = f(x) = x</a:t>
            </a:r>
            <a:r>
              <a:rPr lang="en-US" sz="3200" baseline="40000" dirty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 and four related quadratic functions</a:t>
            </a:r>
            <a:endParaRPr lang="en-US" sz="3200" baseline="40000" dirty="0">
              <a:solidFill>
                <a:schemeClr val="accent1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DF4F5F6-4B43-425A-8F68-16A9C154A97C}"/>
                  </a:ext>
                </a:extLst>
              </p:cNvPr>
              <p:cNvSpPr txBox="1"/>
              <p:nvPr/>
            </p:nvSpPr>
            <p:spPr>
              <a:xfrm>
                <a:off x="1708219" y="1606844"/>
                <a:ext cx="150477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DF4F5F6-4B43-425A-8F68-16A9C154A9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8219" y="1606844"/>
                <a:ext cx="1504771" cy="369332"/>
              </a:xfrm>
              <a:prstGeom prst="rect">
                <a:avLst/>
              </a:prstGeom>
              <a:blipFill>
                <a:blip r:embed="rId2"/>
                <a:stretch>
                  <a:fillRect l="-4453" t="-1667" r="-4453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A1B9269-3542-4130-8DD1-26AB8E2E6237}"/>
                  </a:ext>
                </a:extLst>
              </p:cNvPr>
              <p:cNvSpPr txBox="1"/>
              <p:nvPr/>
            </p:nvSpPr>
            <p:spPr>
              <a:xfrm>
                <a:off x="1708219" y="2118663"/>
                <a:ext cx="150477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+3</m:t>
                      </m:r>
                    </m:oMath>
                  </m:oMathPara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A1B9269-3542-4130-8DD1-26AB8E2E62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8219" y="2118663"/>
                <a:ext cx="1504771" cy="369332"/>
              </a:xfrm>
              <a:prstGeom prst="rect">
                <a:avLst/>
              </a:prstGeom>
              <a:blipFill>
                <a:blip r:embed="rId3"/>
                <a:stretch>
                  <a:fillRect l="-4453" t="-1667" r="-4453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CD76E51-8BD7-4831-9B0D-40B95CE9D4BB}"/>
                  </a:ext>
                </a:extLst>
              </p:cNvPr>
              <p:cNvSpPr txBox="1"/>
              <p:nvPr/>
            </p:nvSpPr>
            <p:spPr>
              <a:xfrm>
                <a:off x="3659273" y="1606844"/>
                <a:ext cx="150477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CD76E51-8BD7-4831-9B0D-40B95CE9D4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9273" y="1606844"/>
                <a:ext cx="1504771" cy="369332"/>
              </a:xfrm>
              <a:prstGeom prst="rect">
                <a:avLst/>
              </a:prstGeom>
              <a:blipFill>
                <a:blip r:embed="rId4"/>
                <a:stretch>
                  <a:fillRect l="-4453" t="-1667" r="-4453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DD2EDDF-350C-4388-9404-5D1FB0CA242B}"/>
                  </a:ext>
                </a:extLst>
              </p:cNvPr>
              <p:cNvSpPr txBox="1"/>
              <p:nvPr/>
            </p:nvSpPr>
            <p:spPr>
              <a:xfrm>
                <a:off x="3659274" y="2118663"/>
                <a:ext cx="150477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−5</m:t>
                      </m:r>
                    </m:oMath>
                  </m:oMathPara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DD2EDDF-350C-4388-9404-5D1FB0CA24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9274" y="2118663"/>
                <a:ext cx="1504771" cy="369332"/>
              </a:xfrm>
              <a:prstGeom prst="rect">
                <a:avLst/>
              </a:prstGeom>
              <a:blipFill>
                <a:blip r:embed="rId5"/>
                <a:stretch>
                  <a:fillRect l="-4453" t="-1667" r="-4858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B72230F9-9288-4D28-81CB-A19D4F81AFC0}"/>
              </a:ext>
            </a:extLst>
          </p:cNvPr>
          <p:cNvSpPr txBox="1"/>
          <p:nvPr/>
        </p:nvSpPr>
        <p:spPr>
          <a:xfrm>
            <a:off x="5797898" y="1606844"/>
            <a:ext cx="54462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chemeClr val="accent1">
                    <a:lumMod val="75000"/>
                  </a:schemeClr>
                </a:solidFill>
              </a:rPr>
              <a:t>Look at the graphs of all these functions in </a:t>
            </a:r>
            <a:r>
              <a:rPr lang="en-US" sz="2400" b="1" i="1" dirty="0">
                <a:solidFill>
                  <a:schemeClr val="accent1">
                    <a:lumMod val="75000"/>
                  </a:schemeClr>
                </a:solidFill>
              </a:rPr>
              <a:t>figure 7.1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116FBC3-63D8-4929-9223-89FA2F4B2B1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8736" t="30476" r="39671" b="43150"/>
          <a:stretch/>
        </p:blipFill>
        <p:spPr>
          <a:xfrm>
            <a:off x="3547066" y="2763296"/>
            <a:ext cx="5446207" cy="374166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0560168-BC87-46B2-9BE4-EA38665C3BBF}"/>
                  </a:ext>
                </a:extLst>
              </p:cNvPr>
              <p:cNvSpPr txBox="1"/>
              <p:nvPr/>
            </p:nvSpPr>
            <p:spPr>
              <a:xfrm>
                <a:off x="9304773" y="3081332"/>
                <a:ext cx="2723103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i="1" dirty="0">
                    <a:solidFill>
                      <a:schemeClr val="accent1">
                        <a:lumMod val="75000"/>
                      </a:schemeClr>
                    </a:solidFill>
                  </a:rPr>
                  <a:t>The original parabola </a:t>
                </a:r>
              </a:p>
              <a:p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40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i="1" dirty="0">
                    <a:solidFill>
                      <a:schemeClr val="accent1">
                        <a:lumMod val="75000"/>
                      </a:schemeClr>
                    </a:solidFill>
                  </a:rPr>
                  <a:t>  has been shifted up/down depending on what constant was added or subtracted to it.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0560168-BC87-46B2-9BE4-EA38665C3B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4773" y="3081332"/>
                <a:ext cx="2723103" cy="2677656"/>
              </a:xfrm>
              <a:prstGeom prst="rect">
                <a:avLst/>
              </a:prstGeom>
              <a:blipFill>
                <a:blip r:embed="rId7"/>
                <a:stretch>
                  <a:fillRect l="-3356" t="-1818" r="-3356" b="-4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8914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6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4752A10-1678-4550-B5AB-F46651074C42}"/>
              </a:ext>
            </a:extLst>
          </p:cNvPr>
          <p:cNvSpPr txBox="1">
            <a:spLocks/>
          </p:cNvSpPr>
          <p:nvPr/>
        </p:nvSpPr>
        <p:spPr>
          <a:xfrm>
            <a:off x="1370190" y="0"/>
            <a:ext cx="10272889" cy="666757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600" dirty="0"/>
              <a:t>Vertical Shifting Summary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C27486F-9500-4C7C-AB49-D7E63137E6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709" t="44249" r="34313" b="46029"/>
          <a:stretch/>
        </p:blipFill>
        <p:spPr>
          <a:xfrm>
            <a:off x="2522136" y="1607736"/>
            <a:ext cx="7814226" cy="133637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3D10A40-BC64-4F75-B70D-13A34B94B7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709" t="52930" r="34313" b="29964"/>
          <a:stretch/>
        </p:blipFill>
        <p:spPr>
          <a:xfrm>
            <a:off x="2522136" y="2873827"/>
            <a:ext cx="7814226" cy="2351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416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7EEB792-55DE-4225-A44F-443ED84AA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 the Zigzag Function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870F6-C605-4862-815E-4822629E57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9512" y="1245192"/>
            <a:ext cx="10272889" cy="95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The function f(x) = zig (x) is shown below in figure 7.2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D5D84F-EBA7-4152-8830-E54CD33B5EA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956" t="20513" r="36786" b="44323"/>
          <a:stretch/>
        </p:blipFill>
        <p:spPr>
          <a:xfrm>
            <a:off x="1446962" y="2765205"/>
            <a:ext cx="4426405" cy="2992500"/>
          </a:xfrm>
          <a:prstGeom prst="rect">
            <a:avLst/>
          </a:prstGeom>
        </p:spPr>
      </p:pic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77F41A00-9E49-4289-8DDA-51B5990FC0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6653442"/>
              </p:ext>
            </p:extLst>
          </p:nvPr>
        </p:nvGraphicFramePr>
        <p:xfrm>
          <a:off x="7692273" y="3123485"/>
          <a:ext cx="2426415" cy="22759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Worksheet" r:id="rId5" imgW="1228560" imgH="1152636" progId="Excel.Sheet.12">
                  <p:embed/>
                </p:oleObj>
              </mc:Choice>
              <mc:Fallback>
                <p:oleObj name="Worksheet" r:id="rId5" imgW="1228560" imgH="1152636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692273" y="3123485"/>
                        <a:ext cx="2426415" cy="22759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2640905B-827C-45EC-B104-68F5CB668550}"/>
              </a:ext>
            </a:extLst>
          </p:cNvPr>
          <p:cNvSpPr txBox="1"/>
          <p:nvPr/>
        </p:nvSpPr>
        <p:spPr>
          <a:xfrm>
            <a:off x="7506119" y="2661528"/>
            <a:ext cx="2843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Table of values of the graph</a:t>
            </a:r>
          </a:p>
        </p:txBody>
      </p:sp>
    </p:spTree>
    <p:extLst>
      <p:ext uri="{BB962C8B-B14F-4D97-AF65-F5344CB8AC3E}">
        <p14:creationId xmlns:p14="http://schemas.microsoft.com/office/powerpoint/2010/main" val="3233328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7EEB792-55DE-4225-A44F-443ED84AA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 the Zigzag Function Continued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870F6-C605-4862-815E-4822629E57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9512" y="1245192"/>
            <a:ext cx="10272889" cy="95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Let’s examine y= zig (x) + 2 shown below in figure 7.3</a:t>
            </a:r>
          </a:p>
        </p:txBody>
      </p: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77F41A00-9E49-4289-8DDA-51B5990FC0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4176200"/>
              </p:ext>
            </p:extLst>
          </p:nvPr>
        </p:nvGraphicFramePr>
        <p:xfrm>
          <a:off x="7562849" y="2911590"/>
          <a:ext cx="3629025" cy="2274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Worksheet" r:id="rId4" imgW="1838277" imgH="1152636" progId="Excel.Sheet.12">
                  <p:embed/>
                </p:oleObj>
              </mc:Choice>
              <mc:Fallback>
                <p:oleObj name="Worksheet" r:id="rId4" imgW="1838277" imgH="1152636" progId="Excel.Sheet.12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77F41A00-9E49-4289-8DDA-51B5990FC06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562849" y="2911590"/>
                        <a:ext cx="3629025" cy="22748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2640905B-827C-45EC-B104-68F5CB668550}"/>
              </a:ext>
            </a:extLst>
          </p:cNvPr>
          <p:cNvSpPr txBox="1"/>
          <p:nvPr/>
        </p:nvSpPr>
        <p:spPr>
          <a:xfrm>
            <a:off x="7562849" y="2203704"/>
            <a:ext cx="3889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All values of y have increased by 2 in the new function y = zig(x)+2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EA0250-E88A-495D-89F1-88D22B83E2D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4863" t="53920" r="36907" b="11209"/>
          <a:stretch/>
        </p:blipFill>
        <p:spPr>
          <a:xfrm>
            <a:off x="1498225" y="2390223"/>
            <a:ext cx="5179040" cy="3598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239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7EEB792-55DE-4225-A44F-443ED84AA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0962" y="157785"/>
            <a:ext cx="10272889" cy="640079"/>
          </a:xfrm>
        </p:spPr>
        <p:txBody>
          <a:bodyPr>
            <a:normAutofit fontScale="90000"/>
          </a:bodyPr>
          <a:lstStyle/>
          <a:p>
            <a:r>
              <a:rPr lang="en-US" dirty="0"/>
              <a:t>Example Impact on f(x) when Adding/Subtracting a Constant to 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F24870F6-C605-4862-815E-4822629E57A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09512" y="1245192"/>
                <a:ext cx="10272889" cy="95851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200" dirty="0"/>
                  <a:t>Consider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 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𝑎𝑛𝑑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𝑡h𝑒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𝑓𝑢𝑛𝑐𝑡𝑖𝑜𝑛𝑠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𝑙𝑖𝑠𝑡𝑒𝑑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𝑏𝑒𝑙𝑜𝑤</m:t>
                    </m:r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F24870F6-C605-4862-815E-4822629E57A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09512" y="1245192"/>
                <a:ext cx="10272889" cy="958512"/>
              </a:xfrm>
              <a:blipFill>
                <a:blip r:embed="rId3"/>
                <a:stretch>
                  <a:fillRect l="-1543" b="-12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33511EE-F22A-4CBF-8235-D18CE9C444C1}"/>
                  </a:ext>
                </a:extLst>
              </p:cNvPr>
              <p:cNvSpPr txBox="1"/>
              <p:nvPr/>
            </p:nvSpPr>
            <p:spPr>
              <a:xfrm>
                <a:off x="1446962" y="2203704"/>
                <a:ext cx="175374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−1)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33511EE-F22A-4CBF-8235-D18CE9C444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6962" y="2203704"/>
                <a:ext cx="1753749" cy="369332"/>
              </a:xfrm>
              <a:prstGeom prst="rect">
                <a:avLst/>
              </a:prstGeom>
              <a:blipFill>
                <a:blip r:embed="rId4"/>
                <a:stretch>
                  <a:fillRect l="-3819" t="-1667" r="-1042" b="-3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C564DA4-B5ED-4D29-82E0-1F6CE01AC34C}"/>
                  </a:ext>
                </a:extLst>
              </p:cNvPr>
              <p:cNvSpPr txBox="1"/>
              <p:nvPr/>
            </p:nvSpPr>
            <p:spPr>
              <a:xfrm>
                <a:off x="3338161" y="2203704"/>
                <a:ext cx="175374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−3)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C564DA4-B5ED-4D29-82E0-1F6CE01AC3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8161" y="2203704"/>
                <a:ext cx="1753749" cy="369332"/>
              </a:xfrm>
              <a:prstGeom prst="rect">
                <a:avLst/>
              </a:prstGeom>
              <a:blipFill>
                <a:blip r:embed="rId5"/>
                <a:stretch>
                  <a:fillRect l="-3833" t="-1667" r="-1394" b="-3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43968DD-11E2-4D56-959D-076E60895559}"/>
                  </a:ext>
                </a:extLst>
              </p:cNvPr>
              <p:cNvSpPr txBox="1"/>
              <p:nvPr/>
            </p:nvSpPr>
            <p:spPr>
              <a:xfrm>
                <a:off x="1446962" y="2707796"/>
                <a:ext cx="175374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+2)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43968DD-11E2-4D56-959D-076E608955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6962" y="2707796"/>
                <a:ext cx="1753749" cy="369332"/>
              </a:xfrm>
              <a:prstGeom prst="rect">
                <a:avLst/>
              </a:prstGeom>
              <a:blipFill>
                <a:blip r:embed="rId6"/>
                <a:stretch>
                  <a:fillRect l="-3819" r="-1042" b="-344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0E55D6A8-E135-4EA7-826F-7576B085890A}"/>
              </a:ext>
            </a:extLst>
          </p:cNvPr>
          <p:cNvSpPr txBox="1"/>
          <p:nvPr/>
        </p:nvSpPr>
        <p:spPr>
          <a:xfrm>
            <a:off x="5727559" y="2203704"/>
            <a:ext cx="5017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</a:rPr>
              <a:t>What is the effect of the constant in each of these functions? (see figure 7.4)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FB174A-A356-44F5-BA86-DDF2F4690C0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3874" t="32133" r="34395" b="30403"/>
          <a:stretch/>
        </p:blipFill>
        <p:spPr>
          <a:xfrm>
            <a:off x="3652187" y="3289278"/>
            <a:ext cx="4887626" cy="3246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584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/>
      <p:bldP spid="13" grpId="0"/>
      <p:bldP spid="14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7EEB792-55DE-4225-A44F-443ED84AA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0962" y="157785"/>
            <a:ext cx="10272889" cy="640079"/>
          </a:xfrm>
        </p:spPr>
        <p:txBody>
          <a:bodyPr>
            <a:normAutofit fontScale="90000"/>
          </a:bodyPr>
          <a:lstStyle/>
          <a:p>
            <a:r>
              <a:rPr lang="en-US" dirty="0"/>
              <a:t>Definition of Horizontal Shift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100C678-2AA1-42DB-A41A-3DE7E943EB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044" t="60952" r="25412" b="25520"/>
          <a:stretch/>
        </p:blipFill>
        <p:spPr>
          <a:xfrm>
            <a:off x="1939331" y="1208314"/>
            <a:ext cx="9342740" cy="1464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987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7EEB792-55DE-4225-A44F-443ED84AA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0962" y="157785"/>
            <a:ext cx="10272889" cy="640079"/>
          </a:xfrm>
        </p:spPr>
        <p:txBody>
          <a:bodyPr>
            <a:normAutofit fontScale="90000"/>
          </a:bodyPr>
          <a:lstStyle/>
          <a:p>
            <a:r>
              <a:rPr lang="en-US" dirty="0"/>
              <a:t>Example of Horizontal Shift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E6CEEBD-314E-4B02-9CCE-52E671D0C65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044" t="73938" r="25412" b="18535"/>
          <a:stretch/>
        </p:blipFill>
        <p:spPr>
          <a:xfrm>
            <a:off x="2076036" y="1004836"/>
            <a:ext cx="9342740" cy="81489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7A854EA-FB99-4768-A9A6-1D250036FF68}"/>
              </a:ext>
            </a:extLst>
          </p:cNvPr>
          <p:cNvSpPr txBox="1"/>
          <p:nvPr/>
        </p:nvSpPr>
        <p:spPr>
          <a:xfrm>
            <a:off x="1225899" y="2240782"/>
            <a:ext cx="72147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Solution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See Figure 7.5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01C5D20-CF7D-4FE2-90B2-3758367E61C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126" t="27840" r="26154" b="36410"/>
          <a:stretch/>
        </p:blipFill>
        <p:spPr>
          <a:xfrm>
            <a:off x="3516921" y="3071779"/>
            <a:ext cx="5817997" cy="24517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DA38A76-3517-47D0-B1BC-73C7F6D81E20}"/>
              </a:ext>
            </a:extLst>
          </p:cNvPr>
          <p:cNvSpPr txBox="1"/>
          <p:nvPr/>
        </p:nvSpPr>
        <p:spPr>
          <a:xfrm>
            <a:off x="726709" y="3182778"/>
            <a:ext cx="280026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The graph y = zig(x + 2) is simply shifted 2 units to the left of y = zig( x ). (</a:t>
            </a:r>
            <a:r>
              <a:rPr lang="en-US" sz="2000" b="1" i="1" dirty="0">
                <a:solidFill>
                  <a:schemeClr val="accent1">
                    <a:lumMod val="75000"/>
                  </a:schemeClr>
                </a:solidFill>
              </a:rPr>
              <a:t>Notice for y = zig(x + 2) we start the graph at x = -2 and end the graph at x = 6)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E54C567-1DC7-46B2-A7D8-08148EA9CD21}"/>
              </a:ext>
            </a:extLst>
          </p:cNvPr>
          <p:cNvSpPr txBox="1"/>
          <p:nvPr/>
        </p:nvSpPr>
        <p:spPr>
          <a:xfrm>
            <a:off x="9391740" y="3174293"/>
            <a:ext cx="280026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The graph y = zig(x - 2) is simply shifted 2 units to the right of y = zig( x ). (</a:t>
            </a:r>
            <a:r>
              <a:rPr lang="en-US" sz="2000" b="1" i="1" dirty="0">
                <a:solidFill>
                  <a:schemeClr val="accent1">
                    <a:lumMod val="75000"/>
                  </a:schemeClr>
                </a:solidFill>
              </a:rPr>
              <a:t>Notice for y = zig(x - 2) we start the graph at x = 2 and end the graph at</a:t>
            </a:r>
          </a:p>
          <a:p>
            <a:r>
              <a:rPr lang="en-US" sz="2000" b="1" i="1" dirty="0">
                <a:solidFill>
                  <a:schemeClr val="accent1">
                    <a:lumMod val="75000"/>
                  </a:schemeClr>
                </a:solidFill>
              </a:rPr>
              <a:t> x = 10)</a:t>
            </a: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24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8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ke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Custom 1">
      <a:majorFont>
        <a:latin typeface="Cambria"/>
        <a:ea typeface=""/>
        <a:cs typeface=""/>
      </a:majorFont>
      <a:minorFont>
        <a:latin typeface="Calibri"/>
        <a:ea typeface=""/>
        <a:cs typeface="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ike" id="{7BF31CE2-3C1B-45FC-9384-503691636CF1}" vid="{A7BB91BF-794A-4FF7-8CCE-45B879453F8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26731</TotalTime>
  <Words>1114</Words>
  <Application>Microsoft Office PowerPoint</Application>
  <PresentationFormat>Widescreen</PresentationFormat>
  <Paragraphs>105</Paragraphs>
  <Slides>23</Slides>
  <Notes>13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Cambria</vt:lpstr>
      <vt:lpstr>Cambria Math</vt:lpstr>
      <vt:lpstr>Palatino Linotype</vt:lpstr>
      <vt:lpstr>Mike</vt:lpstr>
      <vt:lpstr>Worksheet</vt:lpstr>
      <vt:lpstr> Shifting and Scaling Graphs of Functions</vt:lpstr>
      <vt:lpstr>Building New Functions From Old</vt:lpstr>
      <vt:lpstr>PowerPoint Presentation</vt:lpstr>
      <vt:lpstr>PowerPoint Presentation</vt:lpstr>
      <vt:lpstr>Example the Zigzag Function</vt:lpstr>
      <vt:lpstr>Example the Zigzag Function Continued</vt:lpstr>
      <vt:lpstr>Example Impact on f(x) when Adding/Subtracting a Constant to X</vt:lpstr>
      <vt:lpstr>Definition of Horizontal Shift</vt:lpstr>
      <vt:lpstr>Example of Horizontal Shift</vt:lpstr>
      <vt:lpstr>Summary of Horizontal and Vertical Shifting</vt:lpstr>
      <vt:lpstr>Completing the Square</vt:lpstr>
      <vt:lpstr>Combined Horizontal and Vertical Shift</vt:lpstr>
      <vt:lpstr>Example Continued</vt:lpstr>
      <vt:lpstr>Vertical Stretching</vt:lpstr>
      <vt:lpstr>Vertical Shrinking</vt:lpstr>
      <vt:lpstr>Summary Vertical Stretching and Shrinking</vt:lpstr>
      <vt:lpstr>Negative Factor Stretching Example</vt:lpstr>
      <vt:lpstr>Vertical Stretching and Shrinking Summary</vt:lpstr>
      <vt:lpstr>Horizontal Shrinking</vt:lpstr>
      <vt:lpstr>Horizontal Stretching</vt:lpstr>
      <vt:lpstr>PowerPoint Presentation</vt:lpstr>
      <vt:lpstr>Negative Factor for Horizontal Shrinking</vt:lpstr>
      <vt:lpstr>Example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Elena Tzenova</dc:creator>
  <cp:lastModifiedBy>Michael Fernandez</cp:lastModifiedBy>
  <cp:revision>243</cp:revision>
  <dcterms:created xsi:type="dcterms:W3CDTF">2019-06-12T21:35:10Z</dcterms:created>
  <dcterms:modified xsi:type="dcterms:W3CDTF">2019-12-15T18:39:37Z</dcterms:modified>
</cp:coreProperties>
</file>